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61"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iKzazjV5Zxr0RTtYjJX8bt3rFNj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 d="100"/>
          <a:sy n="15" d="100"/>
        </p:scale>
        <p:origin x="9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customschemas.google.com/relationships/presentationmetadata" Target="metadata"/><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schoolquality.virginia.gov"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doe.virginia.gov/statistics_reports/accreditation_federal_reports/accreditation/index.shtml"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5daa44a44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9" name="Google Shape;159;g5daa44a44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i="1"/>
              <a:t>REMEMBER:  YOU ONLY HAVE 3 MINUTES – YOU WILL BE CUT OFF AT THE 3-MIN MARK</a:t>
            </a:r>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r>
              <a:rPr lang="en-US" i="1"/>
              <a:t>SAMPLE COMMENTS: (change bold words to your name/division or city)</a:t>
            </a:r>
            <a:endParaRPr i="1"/>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r>
              <a:rPr lang="en-US" i="1"/>
              <a:t>My name is </a:t>
            </a:r>
            <a:r>
              <a:rPr lang="en-US" b="1" i="1"/>
              <a:t>Johnetta Smith </a:t>
            </a:r>
            <a:r>
              <a:rPr lang="en-US" i="1"/>
              <a:t>and I live in </a:t>
            </a:r>
            <a:r>
              <a:rPr lang="en-US" b="1" i="1"/>
              <a:t>Timbuktu</a:t>
            </a:r>
            <a:r>
              <a:rPr lang="en-US" i="1"/>
              <a:t>.  I am the parent of a child with a disability and I am here to speak to you about why including students with disabilities is important to the future of all our children and our community.  Thank you for giving me the opportunity to speak about this important topic.</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i="1"/>
              <a:t>SAMPLE COMMENTS:</a:t>
            </a:r>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r>
              <a:rPr lang="en-US" i="1"/>
              <a:t>Today, we have three big questions facing our school division and our community.  What is Inclusive Education?  Why is it important for our school and division? And Why do we need to take action now?</a:t>
            </a:r>
            <a:endParaRPr/>
          </a:p>
          <a:p>
            <a:pPr marL="0" lvl="0" indent="0" algn="l" rtl="0">
              <a:lnSpc>
                <a:spcPct val="100000"/>
              </a:lnSpc>
              <a:spcBef>
                <a:spcPts val="0"/>
              </a:spcBef>
              <a:spcAft>
                <a:spcPts val="0"/>
              </a:spcAft>
              <a:buSzPts val="1100"/>
              <a:buNone/>
            </a:pPr>
            <a:endParaRPr i="1"/>
          </a:p>
        </p:txBody>
      </p:sp>
      <p:sp>
        <p:nvSpPr>
          <p:cNvPr id="167" name="Google Shape;16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4400"/>
              <a:buFont typeface="Calibri"/>
              <a:buNone/>
            </a:pPr>
            <a:r>
              <a:rPr lang="en-US" sz="1400" i="1">
                <a:solidFill>
                  <a:schemeClr val="dk1"/>
                </a:solidFill>
                <a:latin typeface="Calibri"/>
                <a:ea typeface="Calibri"/>
                <a:cs typeface="Calibri"/>
                <a:sym typeface="Calibri"/>
              </a:rPr>
              <a:t>SAMPLE COMMENTS:</a:t>
            </a:r>
            <a:endParaRPr/>
          </a:p>
          <a:p>
            <a:pPr marL="0" lvl="0" indent="0" algn="l" rtl="0">
              <a:lnSpc>
                <a:spcPct val="90000"/>
              </a:lnSpc>
              <a:spcBef>
                <a:spcPts val="0"/>
              </a:spcBef>
              <a:spcAft>
                <a:spcPts val="0"/>
              </a:spcAft>
              <a:buClr>
                <a:schemeClr val="dk1"/>
              </a:buClr>
              <a:buSzPts val="4400"/>
              <a:buFont typeface="Calibri"/>
              <a:buNone/>
            </a:pPr>
            <a:endParaRPr sz="1400" i="1">
              <a:solidFill>
                <a:schemeClr val="dk1"/>
              </a:solidFill>
              <a:latin typeface="Calibri"/>
              <a:ea typeface="Calibri"/>
              <a:cs typeface="Calibri"/>
              <a:sym typeface="Calibri"/>
            </a:endParaRPr>
          </a:p>
          <a:p>
            <a:pPr marL="0" lvl="0" indent="0" algn="l" rtl="0">
              <a:lnSpc>
                <a:spcPct val="90000"/>
              </a:lnSpc>
              <a:spcBef>
                <a:spcPts val="0"/>
              </a:spcBef>
              <a:spcAft>
                <a:spcPts val="0"/>
              </a:spcAft>
              <a:buClr>
                <a:schemeClr val="dk1"/>
              </a:buClr>
              <a:buSzPts val="4400"/>
              <a:buFont typeface="Calibri"/>
              <a:buNone/>
            </a:pPr>
            <a:r>
              <a:rPr lang="en-US" sz="1400" i="1">
                <a:solidFill>
                  <a:schemeClr val="dk1"/>
                </a:solidFill>
                <a:latin typeface="Calibri"/>
                <a:ea typeface="Calibri"/>
                <a:cs typeface="Calibri"/>
                <a:sym typeface="Calibri"/>
              </a:rPr>
              <a:t>While regulations do not define inclusion, I want to share a widely accepted definition of inclusive education.</a:t>
            </a:r>
            <a:endParaRPr/>
          </a:p>
          <a:p>
            <a:pPr marL="0" lvl="0" indent="0" algn="l" rtl="0">
              <a:lnSpc>
                <a:spcPct val="90000"/>
              </a:lnSpc>
              <a:spcBef>
                <a:spcPts val="0"/>
              </a:spcBef>
              <a:spcAft>
                <a:spcPts val="0"/>
              </a:spcAft>
              <a:buClr>
                <a:schemeClr val="dk1"/>
              </a:buClr>
              <a:buSzPts val="4400"/>
              <a:buFont typeface="Calibri"/>
              <a:buNone/>
            </a:pPr>
            <a:endParaRPr sz="1400" i="1">
              <a:solidFill>
                <a:schemeClr val="dk1"/>
              </a:solidFill>
              <a:latin typeface="Calibri"/>
              <a:ea typeface="Calibri"/>
              <a:cs typeface="Calibri"/>
              <a:sym typeface="Calibri"/>
            </a:endParaRPr>
          </a:p>
          <a:p>
            <a:pPr marL="0" lvl="0" indent="0" algn="l" rtl="0">
              <a:lnSpc>
                <a:spcPct val="90000"/>
              </a:lnSpc>
              <a:spcBef>
                <a:spcPts val="0"/>
              </a:spcBef>
              <a:spcAft>
                <a:spcPts val="0"/>
              </a:spcAft>
              <a:buClr>
                <a:schemeClr val="dk1"/>
              </a:buClr>
              <a:buSzPts val="4400"/>
              <a:buFont typeface="Calibri"/>
              <a:buNone/>
            </a:pPr>
            <a:r>
              <a:rPr lang="en-US" sz="1400" i="1">
                <a:solidFill>
                  <a:schemeClr val="dk1"/>
                </a:solidFill>
                <a:latin typeface="Calibri"/>
                <a:ea typeface="Calibri"/>
                <a:cs typeface="Calibri"/>
                <a:sym typeface="Calibri"/>
              </a:rPr>
              <a:t>Inclusive education is where all students are viewed from a strengths-based perspective and are seen as competent and capable of learning.  All students belong as full participants in the general education setting with appropriate supports and services.  The practice of inclusive education within the general education setting requires physical, academic, and social/emotional access, combined with physical togetherness, social belonging and high quality teaching.</a:t>
            </a:r>
            <a:endParaRPr sz="1400" i="1">
              <a:solidFill>
                <a:schemeClr val="dk1"/>
              </a:solidFill>
              <a:latin typeface="Calibri"/>
              <a:ea typeface="Calibri"/>
              <a:cs typeface="Calibri"/>
              <a:sym typeface="Calibri"/>
            </a:endParaRPr>
          </a:p>
          <a:p>
            <a:pPr marL="0" lvl="0" indent="0" algn="l" rtl="0">
              <a:lnSpc>
                <a:spcPct val="90000"/>
              </a:lnSpc>
              <a:spcBef>
                <a:spcPts val="0"/>
              </a:spcBef>
              <a:spcAft>
                <a:spcPts val="0"/>
              </a:spcAft>
              <a:buClr>
                <a:schemeClr val="dk1"/>
              </a:buClr>
              <a:buSzPts val="4400"/>
              <a:buFont typeface="Calibri"/>
              <a:buNone/>
            </a:pPr>
            <a:endParaRPr sz="1400" i="1">
              <a:solidFill>
                <a:schemeClr val="dk1"/>
              </a:solidFill>
              <a:latin typeface="Calibri"/>
              <a:ea typeface="Calibri"/>
              <a:cs typeface="Calibri"/>
              <a:sym typeface="Calibri"/>
            </a:endParaRPr>
          </a:p>
          <a:p>
            <a:pPr marL="0" lvl="0" indent="0" algn="l" rtl="0">
              <a:lnSpc>
                <a:spcPct val="90000"/>
              </a:lnSpc>
              <a:spcBef>
                <a:spcPts val="0"/>
              </a:spcBef>
              <a:spcAft>
                <a:spcPts val="0"/>
              </a:spcAft>
              <a:buClr>
                <a:schemeClr val="dk1"/>
              </a:buClr>
              <a:buSzPts val="4400"/>
              <a:buFont typeface="Calibri"/>
              <a:buNone/>
            </a:pPr>
            <a:r>
              <a:rPr lang="en-US" sz="1400" i="1">
                <a:solidFill>
                  <a:schemeClr val="dk1"/>
                </a:solidFill>
                <a:latin typeface="Calibri"/>
                <a:ea typeface="Calibri"/>
                <a:cs typeface="Calibri"/>
                <a:sym typeface="Calibri"/>
              </a:rPr>
              <a:t>While inclusion has been interpreted in different ways, regulations use specific language describing a school division’s obligation to educate students in the Least Restrictive Environment as well as offer a continuum of placements. Let me explain what this means.</a:t>
            </a:r>
            <a:endParaRPr/>
          </a:p>
        </p:txBody>
      </p:sp>
      <p:sp>
        <p:nvSpPr>
          <p:cNvPr id="176" name="Google Shape;17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0" name="Google Shape;190;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r>
              <a:rPr lang="en-US" i="1"/>
              <a:t>SAMPLE COMMENTS:</a:t>
            </a:r>
            <a:endParaRPr/>
          </a:p>
          <a:p>
            <a:pPr marL="158750" lvl="0" indent="0" algn="l" rtl="0">
              <a:lnSpc>
                <a:spcPct val="100000"/>
              </a:lnSpc>
              <a:spcBef>
                <a:spcPts val="0"/>
              </a:spcBef>
              <a:spcAft>
                <a:spcPts val="0"/>
              </a:spcAft>
              <a:buSzPts val="1100"/>
              <a:buNone/>
            </a:pPr>
            <a:endParaRPr i="1"/>
          </a:p>
          <a:p>
            <a:pPr marL="158750" lvl="0" indent="0" algn="l" rtl="0">
              <a:lnSpc>
                <a:spcPct val="100000"/>
              </a:lnSpc>
              <a:spcBef>
                <a:spcPts val="0"/>
              </a:spcBef>
              <a:spcAft>
                <a:spcPts val="0"/>
              </a:spcAft>
              <a:buSzPts val="1100"/>
              <a:buNone/>
            </a:pPr>
            <a:r>
              <a:rPr lang="en-US" i="1"/>
              <a:t>Special Education services can be delivered in a variety of environments.  The Individuals with Disabilities Education Act and the Regulations Governing Special Education in Virginia explicitly direct schools to first attempt to provide those services in the Least Restrictive Environment (LRE). The LRE continuum starts in a general education classroom with same-age peers without disabilities.  This should be the first place services are delivered and progress monitored BEFORE moving a student to a more restrictive placement.  It is important to understand this fact – delivery of services and supports STARTS here in the general education classroom.  This is our goal.</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8" name="Google Shape;19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i="1"/>
              <a:t>SAMPLE COMMENTS:</a:t>
            </a:r>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r>
              <a:rPr lang="en-US" i="1"/>
              <a:t>The current goal for educating students with disabilities in the Least Restrictive Environment is far below what research says we should be doing.  Virginia’s target for IDEA Indicator 5 is now 70%.  Over 40 years of research indicate that both students with and without disabilities have better academic and social outcomes when educated together, yet oftentimes our first instinct is to segregate.</a:t>
            </a:r>
            <a:endParaRPr/>
          </a:p>
          <a:p>
            <a:pPr marL="0" lvl="0" indent="0" algn="l" rtl="0">
              <a:lnSpc>
                <a:spcPct val="100000"/>
              </a:lnSpc>
              <a:spcBef>
                <a:spcPts val="0"/>
              </a:spcBef>
              <a:spcAft>
                <a:spcPts val="0"/>
              </a:spcAft>
              <a:buSzPts val="1100"/>
              <a:buNone/>
            </a:pPr>
            <a:endParaRPr i="1"/>
          </a:p>
          <a:p>
            <a:pPr marL="0" marR="0" lvl="0" indent="0" algn="l" rtl="0">
              <a:lnSpc>
                <a:spcPct val="100000"/>
              </a:lnSpc>
              <a:spcBef>
                <a:spcPts val="0"/>
              </a:spcBef>
              <a:spcAft>
                <a:spcPts val="0"/>
              </a:spcAft>
              <a:buClr>
                <a:srgbClr val="000000"/>
              </a:buClr>
              <a:buSzPts val="1100"/>
              <a:buFont typeface="Arial"/>
              <a:buNone/>
            </a:pPr>
            <a:r>
              <a:rPr lang="en-US" i="1"/>
              <a:t>Norman Kunc, self advocate and disability rights activist, defines inclusive education as, “the valuing of diversity within the human community.  When inclusive education is fully embraced, we abandon the idea that children have to become ‘normal’ to contribute to the world.” </a:t>
            </a:r>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endParaRPr i="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5daa44a446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6" name="Google Shape;206;g5daa44a446_0_16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i="1"/>
              <a:t>SAMPLE COMMENTS:</a:t>
            </a:r>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r>
              <a:rPr lang="en-US" i="1"/>
              <a:t>Today, VDOE reports that, statewide, only 65% of students are included in their general education classrooms for 80% or more of the school day.  This number varies based on the disability category, with Multiple Disabilities and Intellectual Disabilities having the lowest population included.* </a:t>
            </a:r>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r>
              <a:rPr lang="en-US" i="1"/>
              <a:t>___________________________________________________________________________________________</a:t>
            </a:r>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endParaRPr/>
          </a:p>
          <a:p>
            <a:pPr marL="0" lvl="0" indent="0" algn="l" rtl="0">
              <a:lnSpc>
                <a:spcPct val="100000"/>
              </a:lnSpc>
              <a:spcBef>
                <a:spcPts val="0"/>
              </a:spcBef>
              <a:spcAft>
                <a:spcPts val="0"/>
              </a:spcAft>
              <a:buSzPts val="1100"/>
              <a:buNone/>
            </a:pPr>
            <a:r>
              <a:rPr lang="en-US"/>
              <a:t>You can find this same data for your school division </a:t>
            </a:r>
            <a:r>
              <a:rPr lang="en-US" u="sng">
                <a:solidFill>
                  <a:schemeClr val="hlink"/>
                </a:solidFill>
                <a:hlinkClick r:id="rId3"/>
              </a:rPr>
              <a:t>www.schoolquality.virginia.gov</a:t>
            </a:r>
            <a:endParaRPr/>
          </a:p>
          <a:p>
            <a:pPr marL="0" lvl="0" indent="0" algn="l" rtl="0">
              <a:lnSpc>
                <a:spcPct val="100000"/>
              </a:lnSpc>
              <a:spcBef>
                <a:spcPts val="0"/>
              </a:spcBef>
              <a:spcAft>
                <a:spcPts val="0"/>
              </a:spcAft>
              <a:buSzPts val="1100"/>
              <a:buNone/>
            </a:pPr>
            <a:r>
              <a:rPr lang="en-US" u="sng">
                <a:solidFill>
                  <a:schemeClr val="hlink"/>
                </a:solidFill>
                <a:hlinkClick r:id="rId4"/>
              </a:rPr>
              <a:t>http://www.doe.virginia.gov/statistics_reports/accreditation_federal_reports/accreditation/index.shtml</a:t>
            </a:r>
            <a:endParaRPr u="sng">
              <a:solidFill>
                <a:schemeClr val="hlink"/>
              </a:solidFill>
            </a:endParaRPr>
          </a:p>
          <a:p>
            <a:pPr marL="0" lvl="0" indent="0" algn="l" rtl="0">
              <a:lnSpc>
                <a:spcPct val="100000"/>
              </a:lnSpc>
              <a:spcBef>
                <a:spcPts val="0"/>
              </a:spcBef>
              <a:spcAft>
                <a:spcPts val="0"/>
              </a:spcAft>
              <a:buSzPts val="1100"/>
              <a:buNone/>
            </a:pPr>
            <a:endParaRPr u="sng">
              <a:solidFill>
                <a:schemeClr val="hlink"/>
              </a:solidFill>
            </a:endParaRPr>
          </a:p>
          <a:p>
            <a:pPr marL="0" lvl="0" indent="0" algn="l" rtl="0">
              <a:lnSpc>
                <a:spcPct val="100000"/>
              </a:lnSpc>
              <a:spcBef>
                <a:spcPts val="0"/>
              </a:spcBef>
              <a:spcAft>
                <a:spcPts val="0"/>
              </a:spcAft>
              <a:buSzPts val="1100"/>
              <a:buNone/>
            </a:pPr>
            <a:r>
              <a:rPr lang="en-US" i="1" u="none">
                <a:solidFill>
                  <a:schemeClr val="hlink"/>
                </a:solidFill>
              </a:rPr>
              <a:t>INSERT SCHOOL DIVISION SPECIFIC DATA (Indicators 1 - Graduation and 5 - LRE) – show how your division measures up to the state averages.</a:t>
            </a:r>
            <a:endParaRPr/>
          </a:p>
          <a:p>
            <a:pPr marL="0" lvl="0" indent="0" algn="l" rtl="0">
              <a:lnSpc>
                <a:spcPct val="100000"/>
              </a:lnSpc>
              <a:spcBef>
                <a:spcPts val="0"/>
              </a:spcBef>
              <a:spcAft>
                <a:spcPts val="0"/>
              </a:spcAft>
              <a:buSzPts val="1100"/>
              <a:buNone/>
            </a:pPr>
            <a:endParaRPr i="1" u="none">
              <a:solidFill>
                <a:schemeClr val="hlink"/>
              </a:solidFill>
            </a:endParaRPr>
          </a:p>
          <a:p>
            <a:pPr marL="0" lvl="0" indent="0" algn="l" rtl="0">
              <a:lnSpc>
                <a:spcPct val="100000"/>
              </a:lnSpc>
              <a:spcBef>
                <a:spcPts val="0"/>
              </a:spcBef>
              <a:spcAft>
                <a:spcPts val="0"/>
              </a:spcAft>
              <a:buSzPts val="1100"/>
              <a:buNone/>
            </a:pPr>
            <a:r>
              <a:rPr lang="en-US" i="1" u="none">
                <a:solidFill>
                  <a:schemeClr val="hlink"/>
                </a:solidFill>
              </a:rPr>
              <a:t>**Schools are not required to report data for students included 79% to 40%</a:t>
            </a:r>
            <a:endParaRPr/>
          </a:p>
          <a:p>
            <a:pPr marL="0" lvl="0" indent="0" algn="l" rtl="0">
              <a:lnSpc>
                <a:spcPct val="100000"/>
              </a:lnSpc>
              <a:spcBef>
                <a:spcPts val="0"/>
              </a:spcBef>
              <a:spcAft>
                <a:spcPts val="0"/>
              </a:spcAft>
              <a:buSzPts val="1100"/>
              <a:buNone/>
            </a:pPr>
            <a:endParaRPr i="1" u="none">
              <a:solidFill>
                <a:schemeClr val="hlink"/>
              </a:solidFill>
            </a:endParaRPr>
          </a:p>
          <a:p>
            <a:pPr marL="0" lvl="0" indent="0" algn="l" rtl="0">
              <a:lnSpc>
                <a:spcPct val="100000"/>
              </a:lnSpc>
              <a:spcBef>
                <a:spcPts val="0"/>
              </a:spcBef>
              <a:spcAft>
                <a:spcPts val="0"/>
              </a:spcAft>
              <a:buSzPts val="1100"/>
              <a:buNone/>
            </a:pPr>
            <a:endParaRPr i="1" u="none">
              <a:solidFill>
                <a:schemeClr val="hlink"/>
              </a:solidFill>
            </a:endParaRPr>
          </a:p>
          <a:p>
            <a:pPr marL="0" lvl="0" indent="0" algn="l" rtl="0">
              <a:lnSpc>
                <a:spcPct val="100000"/>
              </a:lnSpc>
              <a:spcBef>
                <a:spcPts val="0"/>
              </a:spcBef>
              <a:spcAft>
                <a:spcPts val="0"/>
              </a:spcAft>
              <a:buSzPts val="1100"/>
              <a:buNone/>
            </a:pPr>
            <a:endParaRPr i="1" u="none">
              <a:solidFill>
                <a:schemeClr val="hlink"/>
              </a:solidFill>
            </a:endParaRPr>
          </a:p>
          <a:p>
            <a:pPr marL="0" lvl="0" indent="0" algn="l" rtl="0">
              <a:lnSpc>
                <a:spcPct val="100000"/>
              </a:lnSpc>
              <a:spcBef>
                <a:spcPts val="0"/>
              </a:spcBef>
              <a:spcAft>
                <a:spcPts val="0"/>
              </a:spcAft>
              <a:buSzPts val="1100"/>
              <a:buNone/>
            </a:pPr>
            <a:endParaRPr i="1" u="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e5947fb6e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e5947fb6e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5df53d051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0" name="Google Shape;220;g5df53d051b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r>
              <a:rPr lang="en-US" i="1"/>
              <a:t>SAMPLE COMMENTS: </a:t>
            </a:r>
            <a:endParaRPr i="1"/>
          </a:p>
          <a:p>
            <a:pPr marL="0" lvl="0" indent="0" algn="l" rtl="0">
              <a:lnSpc>
                <a:spcPct val="100000"/>
              </a:lnSpc>
              <a:spcBef>
                <a:spcPts val="1000"/>
              </a:spcBef>
              <a:spcAft>
                <a:spcPts val="0"/>
              </a:spcAft>
              <a:buSzPts val="1100"/>
              <a:buNone/>
            </a:pPr>
            <a:r>
              <a:rPr lang="en-US" i="1"/>
              <a:t>Moving forward, where we start the delivery of services will drive the direction we take towards a more inclusive culture within our division.  I am asking the division to commit to making inclusion a priority by:</a:t>
            </a:r>
            <a:endParaRPr/>
          </a:p>
          <a:p>
            <a:pPr marL="0" lvl="0" indent="0" algn="l" rtl="0">
              <a:lnSpc>
                <a:spcPct val="90000"/>
              </a:lnSpc>
              <a:spcBef>
                <a:spcPts val="1000"/>
              </a:spcBef>
              <a:spcAft>
                <a:spcPts val="0"/>
              </a:spcAft>
              <a:buClr>
                <a:schemeClr val="dk1"/>
              </a:buClr>
              <a:buSzPts val="1100"/>
              <a:buFont typeface="Arial"/>
              <a:buNone/>
            </a:pPr>
            <a:r>
              <a:rPr lang="en-US" b="1" i="1">
                <a:solidFill>
                  <a:schemeClr val="dk1"/>
                </a:solidFill>
              </a:rPr>
              <a:t>Making a division commitment to increase the number of students included </a:t>
            </a:r>
            <a:r>
              <a:rPr lang="en-US" i="1">
                <a:solidFill>
                  <a:schemeClr val="dk1"/>
                </a:solidFill>
              </a:rPr>
              <a:t>in our general education classrooms for 80% or more of the school day.</a:t>
            </a:r>
            <a:endParaRPr b="1" i="1">
              <a:solidFill>
                <a:schemeClr val="dk1"/>
              </a:solidFill>
            </a:endParaRPr>
          </a:p>
          <a:p>
            <a:pPr marL="0" lvl="0" indent="0" algn="l" rtl="0">
              <a:lnSpc>
                <a:spcPct val="90000"/>
              </a:lnSpc>
              <a:spcBef>
                <a:spcPts val="1000"/>
              </a:spcBef>
              <a:spcAft>
                <a:spcPts val="0"/>
              </a:spcAft>
              <a:buClr>
                <a:schemeClr val="dk1"/>
              </a:buClr>
              <a:buSzPts val="1100"/>
              <a:buFont typeface="Arial"/>
              <a:buNone/>
            </a:pPr>
            <a:r>
              <a:rPr lang="en-US" b="1" i="1">
                <a:solidFill>
                  <a:schemeClr val="dk1"/>
                </a:solidFill>
              </a:rPr>
              <a:t>Creating a Framework </a:t>
            </a:r>
            <a:r>
              <a:rPr lang="en-US" i="1">
                <a:solidFill>
                  <a:schemeClr val="dk1"/>
                </a:solidFill>
              </a:rPr>
              <a:t>for Inclusion and develop division-wide and individual school Inclusion Action Plans that:</a:t>
            </a:r>
            <a:endParaRPr i="1">
              <a:solidFill>
                <a:schemeClr val="dk1"/>
              </a:solidFill>
            </a:endParaRPr>
          </a:p>
          <a:p>
            <a:pPr marL="457200" lvl="0" indent="-412750" algn="l" rtl="0">
              <a:lnSpc>
                <a:spcPct val="90000"/>
              </a:lnSpc>
              <a:spcBef>
                <a:spcPts val="1000"/>
              </a:spcBef>
              <a:spcAft>
                <a:spcPts val="0"/>
              </a:spcAft>
              <a:buClr>
                <a:schemeClr val="dk1"/>
              </a:buClr>
              <a:buSzPts val="1100"/>
              <a:buChar char="•"/>
            </a:pPr>
            <a:r>
              <a:rPr lang="en-US" i="1">
                <a:solidFill>
                  <a:schemeClr val="dk1"/>
                </a:solidFill>
              </a:rPr>
              <a:t>Creates a Culture</a:t>
            </a:r>
            <a:r>
              <a:rPr lang="en-US" b="1" i="1">
                <a:solidFill>
                  <a:schemeClr val="dk1"/>
                </a:solidFill>
              </a:rPr>
              <a:t> </a:t>
            </a:r>
            <a:r>
              <a:rPr lang="en-US" i="1">
                <a:solidFill>
                  <a:schemeClr val="dk1"/>
                </a:solidFill>
              </a:rPr>
              <a:t>of Inclusion</a:t>
            </a:r>
            <a:endParaRPr i="1">
              <a:solidFill>
                <a:schemeClr val="dk1"/>
              </a:solidFill>
            </a:endParaRPr>
          </a:p>
          <a:p>
            <a:pPr marL="457200" lvl="0" indent="-412750" algn="l" rtl="0">
              <a:lnSpc>
                <a:spcPct val="90000"/>
              </a:lnSpc>
              <a:spcBef>
                <a:spcPts val="1000"/>
              </a:spcBef>
              <a:spcAft>
                <a:spcPts val="0"/>
              </a:spcAft>
              <a:buClr>
                <a:schemeClr val="dk1"/>
              </a:buClr>
              <a:buSzPts val="1100"/>
              <a:buChar char="•"/>
            </a:pPr>
            <a:r>
              <a:rPr lang="en-US" i="1">
                <a:solidFill>
                  <a:schemeClr val="dk1"/>
                </a:solidFill>
              </a:rPr>
              <a:t>Enhances special education/general education collaboration</a:t>
            </a:r>
            <a:endParaRPr i="1">
              <a:solidFill>
                <a:schemeClr val="dk1"/>
              </a:solidFill>
            </a:endParaRPr>
          </a:p>
          <a:p>
            <a:pPr marL="457200" lvl="0" indent="-412750" algn="l" rtl="0">
              <a:lnSpc>
                <a:spcPct val="90000"/>
              </a:lnSpc>
              <a:spcBef>
                <a:spcPts val="1000"/>
              </a:spcBef>
              <a:spcAft>
                <a:spcPts val="0"/>
              </a:spcAft>
              <a:buClr>
                <a:schemeClr val="dk1"/>
              </a:buClr>
              <a:buSzPts val="1100"/>
              <a:buChar char="•"/>
            </a:pPr>
            <a:r>
              <a:rPr lang="en-US" i="1">
                <a:solidFill>
                  <a:schemeClr val="dk1"/>
                </a:solidFill>
              </a:rPr>
              <a:t>Builds capacity for inclusive practices</a:t>
            </a:r>
            <a:endParaRPr i="1"/>
          </a:p>
          <a:p>
            <a:pPr marL="0" lvl="0" indent="0" algn="l" rtl="0">
              <a:lnSpc>
                <a:spcPct val="100000"/>
              </a:lnSpc>
              <a:spcBef>
                <a:spcPts val="1000"/>
              </a:spcBef>
              <a:spcAft>
                <a:spcPts val="0"/>
              </a:spcAft>
              <a:buSzPts val="1100"/>
              <a:buNone/>
            </a:pPr>
            <a:r>
              <a:rPr lang="en-US" i="1"/>
              <a:t>Real systemic change does not happen overnight but with your leadership, I know we can create a school community where we ALL belong.  </a:t>
            </a:r>
            <a:endParaRPr/>
          </a:p>
          <a:p>
            <a:pPr marL="0" lvl="0" indent="0" algn="l" rtl="0">
              <a:lnSpc>
                <a:spcPct val="100000"/>
              </a:lnSpc>
              <a:spcBef>
                <a:spcPts val="1000"/>
              </a:spcBef>
              <a:spcAft>
                <a:spcPts val="0"/>
              </a:spcAft>
              <a:buSzPts val="1100"/>
              <a:buNone/>
            </a:pPr>
            <a:endParaRPr i="1"/>
          </a:p>
          <a:p>
            <a:pPr marL="0" lvl="0" indent="0" algn="l" rtl="0">
              <a:lnSpc>
                <a:spcPct val="100000"/>
              </a:lnSpc>
              <a:spcBef>
                <a:spcPts val="1000"/>
              </a:spcBef>
              <a:spcAft>
                <a:spcPts val="0"/>
              </a:spcAft>
              <a:buSzPts val="1100"/>
              <a:buNone/>
            </a:pPr>
            <a:r>
              <a:rPr lang="en-US" i="1"/>
              <a:t>**[If you run out of time, always end with a phrase like this … Thank you for your consideration.]</a:t>
            </a:r>
            <a:endParaRPr/>
          </a:p>
          <a:p>
            <a:pPr marL="0" lvl="0" indent="0" algn="l" rtl="0">
              <a:lnSpc>
                <a:spcPct val="100000"/>
              </a:lnSpc>
              <a:spcBef>
                <a:spcPts val="1000"/>
              </a:spcBef>
              <a:spcAft>
                <a:spcPts val="0"/>
              </a:spcAft>
              <a:buSzPts val="1100"/>
              <a:buNone/>
            </a:pPr>
            <a:endParaRPr i="1"/>
          </a:p>
          <a:p>
            <a:pPr marL="0" lvl="0" indent="0" algn="l" rtl="0">
              <a:lnSpc>
                <a:spcPct val="100000"/>
              </a:lnSpc>
              <a:spcBef>
                <a:spcPts val="1000"/>
              </a:spcBef>
              <a:spcAft>
                <a:spcPts val="0"/>
              </a:spcAft>
              <a:buSzPts val="1100"/>
              <a:buNone/>
            </a:pPr>
            <a:r>
              <a:rPr lang="en-US" i="1"/>
              <a:t>________________________________________________________________________________________________</a:t>
            </a:r>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endParaRPr i="1"/>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6e3cb4f21e_1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g6e3cb4f21e_1_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g5daa44a446_0_253"/>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g5daa44a446_0_253"/>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g5daa44a446_0_25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g5daa44a446_0_25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g5daa44a446_0_25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g5daa44a446_0_303"/>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g5daa44a446_0_303"/>
          <p:cNvSpPr>
            <a:spLocks noGrp="1"/>
          </p:cNvSpPr>
          <p:nvPr>
            <p:ph type="pic" idx="2"/>
          </p:nvPr>
        </p:nvSpPr>
        <p:spPr>
          <a:xfrm>
            <a:off x="5183188" y="987425"/>
            <a:ext cx="6172200" cy="48735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6" name="Google Shape;66;g5daa44a446_0_303"/>
          <p:cNvSpPr txBox="1">
            <a:spLocks noGrp="1"/>
          </p:cNvSpPr>
          <p:nvPr>
            <p:ph type="body" idx="1"/>
          </p:nvPr>
        </p:nvSpPr>
        <p:spPr>
          <a:xfrm>
            <a:off x="839788" y="2057400"/>
            <a:ext cx="3932100" cy="38115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g5daa44a446_0_30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g5daa44a446_0_30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g5daa44a446_0_30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g5daa44a446_0_31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g5daa44a446_0_310"/>
          <p:cNvSpPr txBox="1">
            <a:spLocks noGrp="1"/>
          </p:cNvSpPr>
          <p:nvPr>
            <p:ph type="body" idx="1"/>
          </p:nvPr>
        </p:nvSpPr>
        <p:spPr>
          <a:xfrm rot="5400000">
            <a:off x="3920400" y="-1256575"/>
            <a:ext cx="4351200"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g5daa44a446_0_31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g5daa44a446_0_31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g5daa44a446_0_31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g5daa44a446_0_316"/>
          <p:cNvSpPr txBox="1">
            <a:spLocks noGrp="1"/>
          </p:cNvSpPr>
          <p:nvPr>
            <p:ph type="title"/>
          </p:nvPr>
        </p:nvSpPr>
        <p:spPr>
          <a:xfrm rot="5400000">
            <a:off x="7133400" y="1956625"/>
            <a:ext cx="5811900"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g5daa44a446_0_316"/>
          <p:cNvSpPr txBox="1">
            <a:spLocks noGrp="1"/>
          </p:cNvSpPr>
          <p:nvPr>
            <p:ph type="body" idx="1"/>
          </p:nvPr>
        </p:nvSpPr>
        <p:spPr>
          <a:xfrm rot="5400000">
            <a:off x="1799400" y="-596075"/>
            <a:ext cx="5811900"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g5daa44a446_0_316"/>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g5daa44a446_0_31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g5daa44a446_0_31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8"/>
        <p:cNvGrpSpPr/>
        <p:nvPr/>
      </p:nvGrpSpPr>
      <p:grpSpPr>
        <a:xfrm>
          <a:off x="0" y="0"/>
          <a:ext cx="0" cy="0"/>
          <a:chOff x="0" y="0"/>
          <a:chExt cx="0" cy="0"/>
        </a:xfrm>
      </p:grpSpPr>
      <p:sp>
        <p:nvSpPr>
          <p:cNvPr id="89" name="Google Shape;89;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1" name="Google Shape;9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4"/>
        <p:cNvGrpSpPr/>
        <p:nvPr/>
      </p:nvGrpSpPr>
      <p:grpSpPr>
        <a:xfrm>
          <a:off x="0" y="0"/>
          <a:ext cx="0" cy="0"/>
          <a:chOff x="0" y="0"/>
          <a:chExt cx="0" cy="0"/>
        </a:xfrm>
      </p:grpSpPr>
      <p:sp>
        <p:nvSpPr>
          <p:cNvPr id="95" name="Google Shape;9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7" name="Google Shape;9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00"/>
        <p:cNvGrpSpPr/>
        <p:nvPr/>
      </p:nvGrpSpPr>
      <p:grpSpPr>
        <a:xfrm>
          <a:off x="0" y="0"/>
          <a:ext cx="0" cy="0"/>
          <a:chOff x="0" y="0"/>
          <a:chExt cx="0" cy="0"/>
        </a:xfrm>
      </p:grpSpPr>
      <p:sp>
        <p:nvSpPr>
          <p:cNvPr id="101" name="Google Shape;10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3" name="Google Shape;10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4" name="Google Shape;10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5" name="Google Shape;10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6" name="Google Shape;10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9"/>
        <p:cNvGrpSpPr/>
        <p:nvPr/>
      </p:nvGrpSpPr>
      <p:grpSpPr>
        <a:xfrm>
          <a:off x="0" y="0"/>
          <a:ext cx="0" cy="0"/>
          <a:chOff x="0" y="0"/>
          <a:chExt cx="0" cy="0"/>
        </a:xfrm>
      </p:grpSpPr>
      <p:sp>
        <p:nvSpPr>
          <p:cNvPr id="110" name="Google Shape;110;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12" name="Google Shape;1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5"/>
        <p:cNvGrpSpPr/>
        <p:nvPr/>
      </p:nvGrpSpPr>
      <p:grpSpPr>
        <a:xfrm>
          <a:off x="0" y="0"/>
          <a:ext cx="0" cy="0"/>
          <a:chOff x="0" y="0"/>
          <a:chExt cx="0" cy="0"/>
        </a:xfrm>
      </p:grpSpPr>
      <p:sp>
        <p:nvSpPr>
          <p:cNvPr id="116" name="Google Shape;11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8" name="Google Shape;118;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9" name="Google Shape;119;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2"/>
        <p:cNvGrpSpPr/>
        <p:nvPr/>
      </p:nvGrpSpPr>
      <p:grpSpPr>
        <a:xfrm>
          <a:off x="0" y="0"/>
          <a:ext cx="0" cy="0"/>
          <a:chOff x="0" y="0"/>
          <a:chExt cx="0" cy="0"/>
        </a:xfrm>
      </p:grpSpPr>
      <p:sp>
        <p:nvSpPr>
          <p:cNvPr id="123" name="Google Shape;123;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7"/>
        <p:cNvGrpSpPr/>
        <p:nvPr/>
      </p:nvGrpSpPr>
      <p:grpSpPr>
        <a:xfrm>
          <a:off x="0" y="0"/>
          <a:ext cx="0" cy="0"/>
          <a:chOff x="0" y="0"/>
          <a:chExt cx="0" cy="0"/>
        </a:xfrm>
      </p:grpSpPr>
      <p:sp>
        <p:nvSpPr>
          <p:cNvPr id="128" name="Google Shape;128;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g5daa44a446_0_259"/>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g5daa44a446_0_259"/>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g5daa44a446_0_259"/>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g5daa44a446_0_25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g5daa44a446_0_25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1"/>
        <p:cNvGrpSpPr/>
        <p:nvPr/>
      </p:nvGrpSpPr>
      <p:grpSpPr>
        <a:xfrm>
          <a:off x="0" y="0"/>
          <a:ext cx="0" cy="0"/>
          <a:chOff x="0" y="0"/>
          <a:chExt cx="0" cy="0"/>
        </a:xfrm>
      </p:grpSpPr>
      <p:sp>
        <p:nvSpPr>
          <p:cNvPr id="132" name="Google Shape;132;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3" name="Google Shape;133;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34" name="Google Shape;134;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35" name="Google Shape;135;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6" name="Google Shape;136;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7" name="Google Shape;137;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38"/>
        <p:cNvGrpSpPr/>
        <p:nvPr/>
      </p:nvGrpSpPr>
      <p:grpSpPr>
        <a:xfrm>
          <a:off x="0" y="0"/>
          <a:ext cx="0" cy="0"/>
          <a:chOff x="0" y="0"/>
          <a:chExt cx="0" cy="0"/>
        </a:xfrm>
      </p:grpSpPr>
      <p:sp>
        <p:nvSpPr>
          <p:cNvPr id="139" name="Google Shape;139;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0" name="Google Shape;140;p18"/>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41" name="Google Shape;141;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42" name="Google Shape;142;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3" name="Google Shape;14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4" name="Google Shape;144;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5"/>
        <p:cNvGrpSpPr/>
        <p:nvPr/>
      </p:nvGrpSpPr>
      <p:grpSpPr>
        <a:xfrm>
          <a:off x="0" y="0"/>
          <a:ext cx="0" cy="0"/>
          <a:chOff x="0" y="0"/>
          <a:chExt cx="0" cy="0"/>
        </a:xfrm>
      </p:grpSpPr>
      <p:sp>
        <p:nvSpPr>
          <p:cNvPr id="146" name="Google Shape;14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7" name="Google Shape;147;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8" name="Google Shape;14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9" name="Google Shape;14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0" name="Google Shape;15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1"/>
        <p:cNvGrpSpPr/>
        <p:nvPr/>
      </p:nvGrpSpPr>
      <p:grpSpPr>
        <a:xfrm>
          <a:off x="0" y="0"/>
          <a:ext cx="0" cy="0"/>
          <a:chOff x="0" y="0"/>
          <a:chExt cx="0" cy="0"/>
        </a:xfrm>
      </p:grpSpPr>
      <p:sp>
        <p:nvSpPr>
          <p:cNvPr id="152" name="Google Shape;152;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3" name="Google Shape;153;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4" name="Google Shape;154;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5" name="Google Shape;155;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6" name="Google Shape;156;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23"/>
        <p:cNvGrpSpPr/>
        <p:nvPr/>
      </p:nvGrpSpPr>
      <p:grpSpPr>
        <a:xfrm>
          <a:off x="0" y="0"/>
          <a:ext cx="0" cy="0"/>
          <a:chOff x="0" y="0"/>
          <a:chExt cx="0" cy="0"/>
        </a:xfrm>
      </p:grpSpPr>
      <p:sp>
        <p:nvSpPr>
          <p:cNvPr id="24" name="Google Shape;24;g6e3cb4f21e_1_96"/>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g5daa44a446_0_265"/>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g5daa44a446_0_265"/>
          <p:cNvSpPr txBox="1">
            <a:spLocks noGrp="1"/>
          </p:cNvSpPr>
          <p:nvPr>
            <p:ph type="body" idx="1"/>
          </p:nvPr>
        </p:nvSpPr>
        <p:spPr>
          <a:xfrm>
            <a:off x="831850" y="4589463"/>
            <a:ext cx="10515600" cy="15003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8" name="Google Shape;28;g5daa44a446_0_26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g5daa44a446_0_26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g5daa44a446_0_26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g5daa44a446_0_27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g5daa44a446_0_271"/>
          <p:cNvSpPr txBox="1">
            <a:spLocks noGrp="1"/>
          </p:cNvSpPr>
          <p:nvPr>
            <p:ph type="body" idx="1"/>
          </p:nvPr>
        </p:nvSpPr>
        <p:spPr>
          <a:xfrm>
            <a:off x="838200" y="1825625"/>
            <a:ext cx="5181600" cy="43512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g5daa44a446_0_271"/>
          <p:cNvSpPr txBox="1">
            <a:spLocks noGrp="1"/>
          </p:cNvSpPr>
          <p:nvPr>
            <p:ph type="body" idx="2"/>
          </p:nvPr>
        </p:nvSpPr>
        <p:spPr>
          <a:xfrm>
            <a:off x="6172200" y="1825625"/>
            <a:ext cx="5181600" cy="43512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g5daa44a446_0_271"/>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g5daa44a446_0_27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g5daa44a446_0_27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8"/>
        <p:cNvGrpSpPr/>
        <p:nvPr/>
      </p:nvGrpSpPr>
      <p:grpSpPr>
        <a:xfrm>
          <a:off x="0" y="0"/>
          <a:ext cx="0" cy="0"/>
          <a:chOff x="0" y="0"/>
          <a:chExt cx="0" cy="0"/>
        </a:xfrm>
      </p:grpSpPr>
      <p:sp>
        <p:nvSpPr>
          <p:cNvPr id="39" name="Google Shape;39;g5daa44a446_0_278"/>
          <p:cNvSpPr txBox="1">
            <a:spLocks noGrp="1"/>
          </p:cNvSpPr>
          <p:nvPr>
            <p:ph type="title"/>
          </p:nvPr>
        </p:nvSpPr>
        <p:spPr>
          <a:xfrm>
            <a:off x="839788" y="365125"/>
            <a:ext cx="10515600" cy="1325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g5daa44a446_0_278"/>
          <p:cNvSpPr txBox="1">
            <a:spLocks noGrp="1"/>
          </p:cNvSpPr>
          <p:nvPr>
            <p:ph type="body" idx="1"/>
          </p:nvPr>
        </p:nvSpPr>
        <p:spPr>
          <a:xfrm>
            <a:off x="839788" y="1681163"/>
            <a:ext cx="5157900" cy="823800"/>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g5daa44a446_0_278"/>
          <p:cNvSpPr txBox="1">
            <a:spLocks noGrp="1"/>
          </p:cNvSpPr>
          <p:nvPr>
            <p:ph type="body" idx="2"/>
          </p:nvPr>
        </p:nvSpPr>
        <p:spPr>
          <a:xfrm>
            <a:off x="839788" y="2505075"/>
            <a:ext cx="5157900" cy="3684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g5daa44a446_0_278"/>
          <p:cNvSpPr txBox="1">
            <a:spLocks noGrp="1"/>
          </p:cNvSpPr>
          <p:nvPr>
            <p:ph type="body" idx="3"/>
          </p:nvPr>
        </p:nvSpPr>
        <p:spPr>
          <a:xfrm>
            <a:off x="6172200" y="1681163"/>
            <a:ext cx="5183100" cy="823800"/>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g5daa44a446_0_278"/>
          <p:cNvSpPr txBox="1">
            <a:spLocks noGrp="1"/>
          </p:cNvSpPr>
          <p:nvPr>
            <p:ph type="body" idx="4"/>
          </p:nvPr>
        </p:nvSpPr>
        <p:spPr>
          <a:xfrm>
            <a:off x="6172200" y="2505075"/>
            <a:ext cx="5183100" cy="3684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g5daa44a446_0_278"/>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g5daa44a446_0_27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g5daa44a446_0_27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7"/>
        <p:cNvGrpSpPr/>
        <p:nvPr/>
      </p:nvGrpSpPr>
      <p:grpSpPr>
        <a:xfrm>
          <a:off x="0" y="0"/>
          <a:ext cx="0" cy="0"/>
          <a:chOff x="0" y="0"/>
          <a:chExt cx="0" cy="0"/>
        </a:xfrm>
      </p:grpSpPr>
      <p:sp>
        <p:nvSpPr>
          <p:cNvPr id="48" name="Google Shape;48;g5daa44a446_0_28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g5daa44a446_0_28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g5daa44a446_0_28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g5daa44a446_0_28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g5daa44a446_0_29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g5daa44a446_0_29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g5daa44a446_0_29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g5daa44a446_0_296"/>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g5daa44a446_0_296"/>
          <p:cNvSpPr txBox="1">
            <a:spLocks noGrp="1"/>
          </p:cNvSpPr>
          <p:nvPr>
            <p:ph type="body" idx="1"/>
          </p:nvPr>
        </p:nvSpPr>
        <p:spPr>
          <a:xfrm>
            <a:off x="5183188" y="987425"/>
            <a:ext cx="6172200" cy="4873500"/>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g5daa44a446_0_296"/>
          <p:cNvSpPr txBox="1">
            <a:spLocks noGrp="1"/>
          </p:cNvSpPr>
          <p:nvPr>
            <p:ph type="body" idx="2"/>
          </p:nvPr>
        </p:nvSpPr>
        <p:spPr>
          <a:xfrm>
            <a:off x="839788" y="2057400"/>
            <a:ext cx="3932100" cy="38115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g5daa44a446_0_296"/>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g5daa44a446_0_29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g5daa44a446_0_29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g5daa44a446_0_24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g5daa44a446_0_24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g5daa44a446_0_24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g5daa44a446_0_24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g5daa44a446_0_24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2"/>
        <p:cNvGrpSpPr/>
        <p:nvPr/>
      </p:nvGrpSpPr>
      <p:grpSpPr>
        <a:xfrm>
          <a:off x="0" y="0"/>
          <a:ext cx="0" cy="0"/>
          <a:chOff x="0" y="0"/>
          <a:chExt cx="0" cy="0"/>
        </a:xfrm>
      </p:grpSpPr>
      <p:sp>
        <p:nvSpPr>
          <p:cNvPr id="83" name="Google Shape;83;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4" name="Google Shape;84;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5" name="Google Shape;85;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6" name="Google Shape;86;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7" name="Google Shape;87;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radford.edu/vipc" TargetMode="External"/><Relationship Id="rId5" Type="http://schemas.openxmlformats.org/officeDocument/2006/relationships/hyperlink" Target="https://www.vaboard.org/"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news.un.org/en/story/2020/06/106694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vaco.org/jlarc-releases-report-on-childrens-services-act/" TargetMode="External"/><Relationship Id="rId5" Type="http://schemas.openxmlformats.org/officeDocument/2006/relationships/hyperlink" Target="http://jlarc.virginia.gov/landing-2020-special-education.asp" TargetMode="External"/><Relationship Id="rId4" Type="http://schemas.openxmlformats.org/officeDocument/2006/relationships/hyperlink" Target="https://www2.ed.gov/about/offices/list/ocr/docs/20210608-impacts-of-covid19.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hyperlink" Target="https://www.facebook.com/PEATCVA/" TargetMode="External"/><Relationship Id="rId12"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8.png"/><Relationship Id="rId11" Type="http://schemas.openxmlformats.org/officeDocument/2006/relationships/hyperlink" Target="https://www.youtube.com/user/PEATCVirginia" TargetMode="External"/><Relationship Id="rId5" Type="http://schemas.openxmlformats.org/officeDocument/2006/relationships/image" Target="../media/image7.jpg"/><Relationship Id="rId10" Type="http://schemas.openxmlformats.org/officeDocument/2006/relationships/image" Target="../media/image10.png"/><Relationship Id="rId4" Type="http://schemas.openxmlformats.org/officeDocument/2006/relationships/hyperlink" Target="http://www.peatc.org/" TargetMode="External"/><Relationship Id="rId9" Type="http://schemas.openxmlformats.org/officeDocument/2006/relationships/hyperlink" Target="https://twitter.com/peatctweet?lang=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g5daa44a446_0_0"/>
          <p:cNvSpPr txBox="1">
            <a:spLocks noGrp="1"/>
          </p:cNvSpPr>
          <p:nvPr>
            <p:ph type="ctrTitle"/>
          </p:nvPr>
        </p:nvSpPr>
        <p:spPr>
          <a:xfrm>
            <a:off x="1524000" y="836159"/>
            <a:ext cx="9144000" cy="23877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SzPts val="6000"/>
              <a:buNone/>
            </a:pPr>
            <a:r>
              <a:rPr lang="en-US"/>
              <a:t>The Importance of Inclusion for our Schools and </a:t>
            </a:r>
            <a:endParaRPr/>
          </a:p>
          <a:p>
            <a:pPr marL="0" lvl="0" indent="0" algn="ctr" rtl="0">
              <a:lnSpc>
                <a:spcPct val="90000"/>
              </a:lnSpc>
              <a:spcBef>
                <a:spcPts val="0"/>
              </a:spcBef>
              <a:spcAft>
                <a:spcPts val="0"/>
              </a:spcAft>
              <a:buSzPts val="6000"/>
              <a:buNone/>
            </a:pPr>
            <a:r>
              <a:rPr lang="en-US"/>
              <a:t>our Children and our Youth</a:t>
            </a:r>
            <a:endParaRPr/>
          </a:p>
        </p:txBody>
      </p:sp>
      <p:pic>
        <p:nvPicPr>
          <p:cNvPr id="162" name="Google Shape;162;g5daa44a446_0_0"/>
          <p:cNvPicPr preferRelativeResize="0"/>
          <p:nvPr/>
        </p:nvPicPr>
        <p:blipFill rotWithShape="1">
          <a:blip r:embed="rId3">
            <a:alphaModFix/>
          </a:blip>
          <a:srcRect/>
          <a:stretch/>
        </p:blipFill>
        <p:spPr>
          <a:xfrm>
            <a:off x="7057000" y="3746650"/>
            <a:ext cx="3327025" cy="1308925"/>
          </a:xfrm>
          <a:prstGeom prst="rect">
            <a:avLst/>
          </a:prstGeom>
          <a:noFill/>
          <a:ln>
            <a:noFill/>
          </a:ln>
        </p:spPr>
      </p:pic>
      <p:pic>
        <p:nvPicPr>
          <p:cNvPr id="163" name="Google Shape;163;g5daa44a446_0_0"/>
          <p:cNvPicPr preferRelativeResize="0"/>
          <p:nvPr/>
        </p:nvPicPr>
        <p:blipFill rotWithShape="1">
          <a:blip r:embed="rId4">
            <a:alphaModFix/>
          </a:blip>
          <a:srcRect/>
          <a:stretch/>
        </p:blipFill>
        <p:spPr>
          <a:xfrm>
            <a:off x="1391500" y="4096433"/>
            <a:ext cx="4429125" cy="959150"/>
          </a:xfrm>
          <a:prstGeom prst="rect">
            <a:avLst/>
          </a:prstGeom>
          <a:noFill/>
          <a:ln>
            <a:noFill/>
          </a:ln>
        </p:spPr>
      </p:pic>
      <p:sp>
        <p:nvSpPr>
          <p:cNvPr id="164" name="Google Shape;164;g5daa44a446_0_0"/>
          <p:cNvSpPr txBox="1"/>
          <p:nvPr/>
        </p:nvSpPr>
        <p:spPr>
          <a:xfrm>
            <a:off x="452725" y="5221375"/>
            <a:ext cx="11532600" cy="1422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Funding for this product was provided by the Virginia Board for People with Disabilities under the federal Developmental Disabilities and Bill of Rights Act. For more information on the Board, please contact: Virginia Board for People with Disabilities, 1100 Bank Street, 7th Floor, Richmond, VA 23219, (800) 846-4464, or visit the Board’s website (</a:t>
            </a:r>
            <a:r>
              <a:rPr lang="en-US" sz="1800" b="0" i="0" u="sng" strike="noStrike" cap="none">
                <a:solidFill>
                  <a:schemeClr val="hlink"/>
                </a:solidFill>
                <a:latin typeface="Calibri"/>
                <a:ea typeface="Calibri"/>
                <a:cs typeface="Calibri"/>
                <a:sym typeface="Calibri"/>
                <a:hlinkClick r:id="rId5"/>
              </a:rPr>
              <a:t>https://www.vaboard.org/</a:t>
            </a:r>
            <a:r>
              <a:rPr lang="en-US" sz="1800" b="0" i="0" u="none" strike="noStrike" cap="none">
                <a:solidFill>
                  <a:schemeClr val="dk1"/>
                </a:solidFill>
                <a:latin typeface="Calibri"/>
                <a:ea typeface="Calibri"/>
                <a:cs typeface="Calibri"/>
                <a:sym typeface="Calibri"/>
              </a:rPr>
              <a:t>)        For more information on the Inclusive Practices Center, go to </a:t>
            </a:r>
            <a:r>
              <a:rPr lang="en-US" sz="1800" b="0" i="0" u="sng" strike="noStrike" cap="none">
                <a:solidFill>
                  <a:schemeClr val="hlink"/>
                </a:solidFill>
                <a:latin typeface="Calibri"/>
                <a:ea typeface="Calibri"/>
                <a:cs typeface="Calibri"/>
                <a:sym typeface="Calibri"/>
                <a:hlinkClick r:id="rId6"/>
              </a:rPr>
              <a:t>www.radford.edu/vipc</a:t>
            </a:r>
            <a:r>
              <a:rPr lang="en-US"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
          <p:cNvSpPr txBox="1">
            <a:spLocks noGrp="1"/>
          </p:cNvSpPr>
          <p:nvPr>
            <p:ph type="ctrTitle"/>
          </p:nvPr>
        </p:nvSpPr>
        <p:spPr>
          <a:xfrm>
            <a:off x="430125" y="583700"/>
            <a:ext cx="11565300" cy="10515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The 3 Big Questions for Today</a:t>
            </a:r>
            <a:endParaRPr/>
          </a:p>
        </p:txBody>
      </p:sp>
      <p:sp>
        <p:nvSpPr>
          <p:cNvPr id="170" name="Google Shape;170;p1"/>
          <p:cNvSpPr txBox="1">
            <a:spLocks noGrp="1"/>
          </p:cNvSpPr>
          <p:nvPr>
            <p:ph type="subTitle" idx="1"/>
          </p:nvPr>
        </p:nvSpPr>
        <p:spPr>
          <a:xfrm>
            <a:off x="1640775" y="1788350"/>
            <a:ext cx="9144000" cy="25839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2400"/>
              <a:buNone/>
            </a:pPr>
            <a:r>
              <a:rPr lang="en-US" sz="3600"/>
              <a:t>What is Inclusive Education?</a:t>
            </a:r>
            <a:endParaRPr sz="3600"/>
          </a:p>
          <a:p>
            <a:pPr marL="0" lvl="0" indent="0" algn="ctr" rtl="0">
              <a:lnSpc>
                <a:spcPct val="100000"/>
              </a:lnSpc>
              <a:spcBef>
                <a:spcPts val="0"/>
              </a:spcBef>
              <a:spcAft>
                <a:spcPts val="0"/>
              </a:spcAft>
              <a:buClr>
                <a:schemeClr val="dk1"/>
              </a:buClr>
              <a:buSzPts val="2400"/>
              <a:buNone/>
            </a:pPr>
            <a:r>
              <a:rPr lang="en-US" sz="3600"/>
              <a:t>Why is it important for our school?</a:t>
            </a:r>
            <a:endParaRPr sz="3600"/>
          </a:p>
          <a:p>
            <a:pPr marL="0" lvl="0" indent="0" algn="ctr" rtl="0">
              <a:lnSpc>
                <a:spcPct val="100000"/>
              </a:lnSpc>
              <a:spcBef>
                <a:spcPts val="0"/>
              </a:spcBef>
              <a:spcAft>
                <a:spcPts val="0"/>
              </a:spcAft>
              <a:buClr>
                <a:schemeClr val="dk1"/>
              </a:buClr>
              <a:buSzPts val="2400"/>
              <a:buNone/>
            </a:pPr>
            <a:r>
              <a:rPr lang="en-US" sz="3600"/>
              <a:t>Why do we need to take action now?</a:t>
            </a:r>
            <a:endParaRPr sz="3600"/>
          </a:p>
        </p:txBody>
      </p:sp>
      <p:pic>
        <p:nvPicPr>
          <p:cNvPr id="171" name="Google Shape;171;p1"/>
          <p:cNvPicPr preferRelativeResize="0"/>
          <p:nvPr/>
        </p:nvPicPr>
        <p:blipFill rotWithShape="1">
          <a:blip r:embed="rId3">
            <a:alphaModFix/>
          </a:blip>
          <a:srcRect/>
          <a:stretch/>
        </p:blipFill>
        <p:spPr>
          <a:xfrm>
            <a:off x="717279" y="4372250"/>
            <a:ext cx="2371725" cy="1924050"/>
          </a:xfrm>
          <a:prstGeom prst="rect">
            <a:avLst/>
          </a:prstGeom>
          <a:noFill/>
          <a:ln>
            <a:noFill/>
          </a:ln>
        </p:spPr>
      </p:pic>
      <p:pic>
        <p:nvPicPr>
          <p:cNvPr id="172" name="Google Shape;172;p1"/>
          <p:cNvPicPr preferRelativeResize="0"/>
          <p:nvPr/>
        </p:nvPicPr>
        <p:blipFill rotWithShape="1">
          <a:blip r:embed="rId3">
            <a:alphaModFix/>
          </a:blip>
          <a:srcRect/>
          <a:stretch/>
        </p:blipFill>
        <p:spPr>
          <a:xfrm>
            <a:off x="8853953" y="4372250"/>
            <a:ext cx="2371725" cy="1924050"/>
          </a:xfrm>
          <a:prstGeom prst="rect">
            <a:avLst/>
          </a:prstGeom>
          <a:noFill/>
          <a:ln>
            <a:noFill/>
          </a:ln>
        </p:spPr>
      </p:pic>
      <p:pic>
        <p:nvPicPr>
          <p:cNvPr id="173" name="Google Shape;173;p1"/>
          <p:cNvPicPr preferRelativeResize="0"/>
          <p:nvPr/>
        </p:nvPicPr>
        <p:blipFill rotWithShape="1">
          <a:blip r:embed="rId3">
            <a:alphaModFix/>
          </a:blip>
          <a:srcRect/>
          <a:stretch/>
        </p:blipFill>
        <p:spPr>
          <a:xfrm>
            <a:off x="4834618" y="4372250"/>
            <a:ext cx="2371725" cy="19240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
          <p:cNvSpPr txBox="1">
            <a:spLocks noGrp="1"/>
          </p:cNvSpPr>
          <p:nvPr>
            <p:ph type="title"/>
          </p:nvPr>
        </p:nvSpPr>
        <p:spPr>
          <a:xfrm>
            <a:off x="838200" y="267124"/>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sz="4800"/>
              <a:t>What is Inclusive Education?</a:t>
            </a:r>
            <a:endParaRPr sz="4800"/>
          </a:p>
        </p:txBody>
      </p:sp>
      <p:grpSp>
        <p:nvGrpSpPr>
          <p:cNvPr id="179" name="Google Shape;179;p2"/>
          <p:cNvGrpSpPr/>
          <p:nvPr/>
        </p:nvGrpSpPr>
        <p:grpSpPr>
          <a:xfrm>
            <a:off x="7420081" y="1464211"/>
            <a:ext cx="4205190" cy="4129049"/>
            <a:chOff x="1057901" y="47807"/>
            <a:chExt cx="3950761" cy="3728934"/>
          </a:xfrm>
        </p:grpSpPr>
        <p:sp>
          <p:nvSpPr>
            <p:cNvPr id="180" name="Google Shape;180;p2"/>
            <p:cNvSpPr/>
            <p:nvPr/>
          </p:nvSpPr>
          <p:spPr>
            <a:xfrm>
              <a:off x="1885932" y="47807"/>
              <a:ext cx="2294700" cy="2294700"/>
            </a:xfrm>
            <a:prstGeom prst="ellipse">
              <a:avLst/>
            </a:prstGeom>
            <a:solidFill>
              <a:srgbClr val="4F81BD">
                <a:alpha val="83529"/>
              </a:srgbClr>
            </a:solid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81" name="Google Shape;181;p2"/>
            <p:cNvSpPr txBox="1"/>
            <p:nvPr/>
          </p:nvSpPr>
          <p:spPr>
            <a:xfrm>
              <a:off x="2191901" y="449393"/>
              <a:ext cx="1682700" cy="103260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FFFFFF"/>
                </a:buClr>
                <a:buSzPts val="2300"/>
                <a:buFont typeface="Calibri"/>
                <a:buNone/>
              </a:pPr>
              <a:r>
                <a:rPr lang="en-US" sz="2300" b="1" i="0" u="none" strike="noStrike" cap="none">
                  <a:solidFill>
                    <a:srgbClr val="FFFFFF"/>
                  </a:solidFill>
                  <a:latin typeface="Calibri"/>
                  <a:ea typeface="Calibri"/>
                  <a:cs typeface="Calibri"/>
                  <a:sym typeface="Calibri"/>
                </a:rPr>
                <a:t>Academic Inclusion</a:t>
              </a:r>
              <a:endParaRPr sz="1800" b="0" i="0" u="none" strike="noStrike" cap="none">
                <a:solidFill>
                  <a:srgbClr val="000000"/>
                </a:solidFill>
                <a:latin typeface="Calibri"/>
                <a:ea typeface="Calibri"/>
                <a:cs typeface="Calibri"/>
                <a:sym typeface="Calibri"/>
              </a:endParaRPr>
            </a:p>
          </p:txBody>
        </p:sp>
        <p:sp>
          <p:nvSpPr>
            <p:cNvPr id="182" name="Google Shape;182;p2"/>
            <p:cNvSpPr/>
            <p:nvPr/>
          </p:nvSpPr>
          <p:spPr>
            <a:xfrm>
              <a:off x="2713962" y="1482041"/>
              <a:ext cx="2294700" cy="2294700"/>
            </a:xfrm>
            <a:prstGeom prst="ellipse">
              <a:avLst/>
            </a:prstGeom>
            <a:solidFill>
              <a:srgbClr val="4F81BD">
                <a:alpha val="85490"/>
              </a:srgbClr>
            </a:solid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83" name="Google Shape;183;p2"/>
            <p:cNvSpPr txBox="1"/>
            <p:nvPr/>
          </p:nvSpPr>
          <p:spPr>
            <a:xfrm>
              <a:off x="3415781" y="2074857"/>
              <a:ext cx="1377000" cy="126210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FFFFFF"/>
                </a:buClr>
                <a:buSzPts val="2300"/>
                <a:buFont typeface="Calibri"/>
                <a:buNone/>
              </a:pPr>
              <a:r>
                <a:rPr lang="en-US" sz="2300" b="1" i="0" u="none" strike="noStrike" cap="none">
                  <a:solidFill>
                    <a:srgbClr val="FFFFFF"/>
                  </a:solidFill>
                  <a:latin typeface="Calibri"/>
                  <a:ea typeface="Calibri"/>
                  <a:cs typeface="Calibri"/>
                  <a:sym typeface="Calibri"/>
                </a:rPr>
                <a:t>Physical Inclusion/ Access</a:t>
              </a:r>
              <a:endParaRPr sz="1800" b="0" i="0" u="none" strike="noStrike" cap="none">
                <a:solidFill>
                  <a:srgbClr val="000000"/>
                </a:solidFill>
                <a:latin typeface="Calibri"/>
                <a:ea typeface="Calibri"/>
                <a:cs typeface="Calibri"/>
                <a:sym typeface="Calibri"/>
              </a:endParaRPr>
            </a:p>
          </p:txBody>
        </p:sp>
        <p:sp>
          <p:nvSpPr>
            <p:cNvPr id="184" name="Google Shape;184;p2"/>
            <p:cNvSpPr/>
            <p:nvPr/>
          </p:nvSpPr>
          <p:spPr>
            <a:xfrm>
              <a:off x="1057901" y="1482041"/>
              <a:ext cx="2294700" cy="2294700"/>
            </a:xfrm>
            <a:prstGeom prst="ellipse">
              <a:avLst/>
            </a:prstGeom>
            <a:solidFill>
              <a:srgbClr val="4F81BD">
                <a:alpha val="85490"/>
              </a:srgbClr>
            </a:solid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85" name="Google Shape;185;p2"/>
            <p:cNvSpPr txBox="1"/>
            <p:nvPr/>
          </p:nvSpPr>
          <p:spPr>
            <a:xfrm>
              <a:off x="1273992" y="2074857"/>
              <a:ext cx="1377000" cy="126210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FFFFFF"/>
                </a:buClr>
                <a:buSzPts val="2300"/>
                <a:buFont typeface="Calibri"/>
                <a:buNone/>
              </a:pPr>
              <a:r>
                <a:rPr lang="en-US" sz="2300" b="1" i="0" u="none" strike="noStrike" cap="none">
                  <a:solidFill>
                    <a:srgbClr val="FFFFFF"/>
                  </a:solidFill>
                  <a:latin typeface="Calibri"/>
                  <a:ea typeface="Calibri"/>
                  <a:cs typeface="Calibri"/>
                  <a:sym typeface="Calibri"/>
                </a:rPr>
                <a:t>Social/</a:t>
              </a:r>
              <a:endParaRPr sz="1800" b="0" i="0" u="none" strike="noStrike" cap="none">
                <a:solidFill>
                  <a:srgbClr val="000000"/>
                </a:solidFill>
                <a:latin typeface="Calibri"/>
                <a:ea typeface="Calibri"/>
                <a:cs typeface="Calibri"/>
                <a:sym typeface="Calibri"/>
              </a:endParaRPr>
            </a:p>
            <a:p>
              <a:pPr marL="0" marR="0" lvl="0" indent="0" algn="ctr" rtl="0">
                <a:lnSpc>
                  <a:spcPct val="90000"/>
                </a:lnSpc>
                <a:spcBef>
                  <a:spcPts val="805"/>
                </a:spcBef>
                <a:spcAft>
                  <a:spcPts val="0"/>
                </a:spcAft>
                <a:buClr>
                  <a:srgbClr val="FFFFFF"/>
                </a:buClr>
                <a:buSzPts val="2300"/>
                <a:buFont typeface="Calibri"/>
                <a:buNone/>
              </a:pPr>
              <a:r>
                <a:rPr lang="en-US" sz="2300" b="1" i="0" u="none" strike="noStrike" cap="none">
                  <a:solidFill>
                    <a:srgbClr val="FFFFFF"/>
                  </a:solidFill>
                  <a:latin typeface="Calibri"/>
                  <a:ea typeface="Calibri"/>
                  <a:cs typeface="Calibri"/>
                  <a:sym typeface="Calibri"/>
                </a:rPr>
                <a:t>Emotional</a:t>
              </a:r>
              <a:endParaRPr sz="1800" b="0" i="0" u="none" strike="noStrike" cap="none">
                <a:solidFill>
                  <a:srgbClr val="000000"/>
                </a:solidFill>
                <a:latin typeface="Calibri"/>
                <a:ea typeface="Calibri"/>
                <a:cs typeface="Calibri"/>
                <a:sym typeface="Calibri"/>
              </a:endParaRPr>
            </a:p>
            <a:p>
              <a:pPr marL="0" marR="0" lvl="0" indent="0" algn="ctr" rtl="0">
                <a:lnSpc>
                  <a:spcPct val="90000"/>
                </a:lnSpc>
                <a:spcBef>
                  <a:spcPts val="805"/>
                </a:spcBef>
                <a:spcAft>
                  <a:spcPts val="0"/>
                </a:spcAft>
                <a:buClr>
                  <a:srgbClr val="FFFFFF"/>
                </a:buClr>
                <a:buSzPts val="2300"/>
                <a:buFont typeface="Calibri"/>
                <a:buNone/>
              </a:pPr>
              <a:r>
                <a:rPr lang="en-US" sz="2300" b="1" i="0" u="none" strike="noStrike" cap="none">
                  <a:solidFill>
                    <a:srgbClr val="FFFFFF"/>
                  </a:solidFill>
                  <a:latin typeface="Calibri"/>
                  <a:ea typeface="Calibri"/>
                  <a:cs typeface="Calibri"/>
                  <a:sym typeface="Calibri"/>
                </a:rPr>
                <a:t>Inclusion </a:t>
              </a:r>
              <a:endParaRPr sz="1800" b="0" i="0" u="none" strike="noStrike" cap="none">
                <a:solidFill>
                  <a:srgbClr val="000000"/>
                </a:solidFill>
                <a:latin typeface="Calibri"/>
                <a:ea typeface="Calibri"/>
                <a:cs typeface="Calibri"/>
                <a:sym typeface="Calibri"/>
              </a:endParaRPr>
            </a:p>
          </p:txBody>
        </p:sp>
      </p:grpSp>
      <p:sp>
        <p:nvSpPr>
          <p:cNvPr id="186" name="Google Shape;186;p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
        <p:nvSpPr>
          <p:cNvPr id="187" name="Google Shape;187;p2"/>
          <p:cNvSpPr txBox="1">
            <a:spLocks noGrp="1"/>
          </p:cNvSpPr>
          <p:nvPr>
            <p:ph type="body" idx="1"/>
          </p:nvPr>
        </p:nvSpPr>
        <p:spPr>
          <a:xfrm>
            <a:off x="838200" y="1687924"/>
            <a:ext cx="6724988" cy="4351200"/>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SzPts val="1800"/>
              <a:buFont typeface="Noto Sans Symbols"/>
              <a:buChar char="✔"/>
            </a:pPr>
            <a:r>
              <a:rPr lang="en-US" sz="3600"/>
              <a:t>ALL Students are </a:t>
            </a:r>
            <a:r>
              <a:rPr lang="en-US" sz="3600" b="1"/>
              <a:t>Competent</a:t>
            </a:r>
            <a:r>
              <a:rPr lang="en-US" sz="3600"/>
              <a:t> </a:t>
            </a:r>
            <a:r>
              <a:rPr lang="en-US" sz="3600" b="1"/>
              <a:t>and Capable </a:t>
            </a:r>
            <a:r>
              <a:rPr lang="en-US" sz="3600"/>
              <a:t>of Learning</a:t>
            </a:r>
            <a:endParaRPr/>
          </a:p>
          <a:p>
            <a:pPr marL="457200" lvl="0" indent="-342900" algn="l" rtl="0">
              <a:lnSpc>
                <a:spcPct val="90000"/>
              </a:lnSpc>
              <a:spcBef>
                <a:spcPts val="1000"/>
              </a:spcBef>
              <a:spcAft>
                <a:spcPts val="0"/>
              </a:spcAft>
              <a:buSzPts val="1800"/>
              <a:buFont typeface="Noto Sans Symbols"/>
              <a:buChar char="✔"/>
            </a:pPr>
            <a:r>
              <a:rPr lang="en-US" sz="3600" b="1"/>
              <a:t>FULL Participation </a:t>
            </a:r>
            <a:r>
              <a:rPr lang="en-US" sz="3600"/>
              <a:t>in General Education Setting</a:t>
            </a:r>
            <a:endParaRPr/>
          </a:p>
          <a:p>
            <a:pPr marL="457200" lvl="0" indent="-342900" algn="l" rtl="0">
              <a:lnSpc>
                <a:spcPct val="90000"/>
              </a:lnSpc>
              <a:spcBef>
                <a:spcPts val="1000"/>
              </a:spcBef>
              <a:spcAft>
                <a:spcPts val="0"/>
              </a:spcAft>
              <a:buSzPts val="1800"/>
              <a:buFont typeface="Noto Sans Symbols"/>
              <a:buChar char="✔"/>
            </a:pPr>
            <a:r>
              <a:rPr lang="en-US" sz="3600"/>
              <a:t>REQUIRES </a:t>
            </a:r>
            <a:r>
              <a:rPr lang="en-US" sz="3600" b="1"/>
              <a:t>Access, Belonging</a:t>
            </a:r>
            <a:r>
              <a:rPr lang="en-US" sz="4400"/>
              <a:t>,</a:t>
            </a:r>
            <a:r>
              <a:rPr lang="en-US" sz="3600" b="1"/>
              <a:t> </a:t>
            </a:r>
            <a:r>
              <a:rPr lang="en-US" sz="3600"/>
              <a:t>and High Quality </a:t>
            </a:r>
            <a:r>
              <a:rPr lang="en-US" sz="3600" b="1"/>
              <a:t>Teaching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SzPts val="1800"/>
              <a:buNone/>
            </a:pPr>
            <a:r>
              <a:rPr lang="en-US" sz="4800" i="1"/>
              <a:t>Least Restrictive Environment (LRE)</a:t>
            </a:r>
            <a:endParaRPr/>
          </a:p>
        </p:txBody>
      </p:sp>
      <p:sp>
        <p:nvSpPr>
          <p:cNvPr id="193" name="Google Shape;193;p3"/>
          <p:cNvSpPr txBox="1">
            <a:spLocks noGrp="1"/>
          </p:cNvSpPr>
          <p:nvPr>
            <p:ph type="body" idx="1"/>
          </p:nvPr>
        </p:nvSpPr>
        <p:spPr>
          <a:xfrm>
            <a:off x="339800" y="1490100"/>
            <a:ext cx="5325000" cy="4866300"/>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1000"/>
              </a:spcBef>
              <a:spcAft>
                <a:spcPts val="0"/>
              </a:spcAft>
              <a:buSzPts val="1800"/>
              <a:buNone/>
            </a:pPr>
            <a:r>
              <a:rPr lang="en-US" sz="3000" i="1"/>
              <a:t>8VAC20-81-130. “…To the </a:t>
            </a:r>
            <a:r>
              <a:rPr lang="en-US" sz="3000" b="1" i="1"/>
              <a:t>maximum extent appropriate</a:t>
            </a:r>
            <a:r>
              <a:rPr lang="en-US" sz="3000" i="1"/>
              <a:t>, </a:t>
            </a:r>
            <a:r>
              <a:rPr lang="en-US" sz="3000" b="1" i="1"/>
              <a:t>children with disabilities</a:t>
            </a:r>
            <a:r>
              <a:rPr lang="en-US" sz="3000" i="1"/>
              <a:t>, aged two to 21, inclusive, …</a:t>
            </a:r>
            <a:r>
              <a:rPr lang="en-US" sz="3000" b="1" i="1"/>
              <a:t>are educated with children without disabilities</a:t>
            </a:r>
            <a:r>
              <a:rPr lang="en-US" sz="3000" i="1"/>
              <a:t>; and …</a:t>
            </a:r>
            <a:r>
              <a:rPr lang="en-US" sz="3000" b="1" i="1"/>
              <a:t>removal</a:t>
            </a:r>
            <a:r>
              <a:rPr lang="en-US" sz="3000" i="1"/>
              <a:t> of children with disabilities from the regular educational environment </a:t>
            </a:r>
            <a:r>
              <a:rPr lang="en-US" sz="3000" b="1" i="1"/>
              <a:t>occurs only if </a:t>
            </a:r>
            <a:r>
              <a:rPr lang="en-US" sz="3000" i="1" u="sng"/>
              <a:t>the nature or severity of the disability is such that education in regular classes with the use of supplementary aids and services </a:t>
            </a:r>
            <a:r>
              <a:rPr lang="en-US" sz="3000" b="1" i="1"/>
              <a:t>cannot be achieved satisfactorily</a:t>
            </a:r>
            <a:r>
              <a:rPr lang="en-US" sz="3000" i="1"/>
              <a:t>.”</a:t>
            </a:r>
            <a:r>
              <a:rPr lang="en-US" sz="2400" i="1"/>
              <a:t> </a:t>
            </a:r>
            <a:endParaRPr/>
          </a:p>
        </p:txBody>
      </p:sp>
      <p:sp>
        <p:nvSpPr>
          <p:cNvPr id="194" name="Google Shape;194;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4</a:t>
            </a:fld>
            <a:endParaRPr/>
          </a:p>
        </p:txBody>
      </p:sp>
      <p:pic>
        <p:nvPicPr>
          <p:cNvPr id="195" name="Google Shape;195;p3"/>
          <p:cNvPicPr preferRelativeResize="0"/>
          <p:nvPr/>
        </p:nvPicPr>
        <p:blipFill rotWithShape="1">
          <a:blip r:embed="rId3">
            <a:alphaModFix/>
          </a:blip>
          <a:srcRect/>
          <a:stretch/>
        </p:blipFill>
        <p:spPr>
          <a:xfrm>
            <a:off x="5817248" y="1690825"/>
            <a:ext cx="5536552" cy="415241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4"/>
          <p:cNvSpPr txBox="1">
            <a:spLocks noGrp="1"/>
          </p:cNvSpPr>
          <p:nvPr>
            <p:ph type="title"/>
          </p:nvPr>
        </p:nvSpPr>
        <p:spPr>
          <a:xfrm>
            <a:off x="215800" y="365125"/>
            <a:ext cx="119763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1800"/>
              <a:buFont typeface="Arial"/>
              <a:buNone/>
            </a:pPr>
            <a:r>
              <a:rPr lang="en-US"/>
              <a:t>Best Practice Recommendations -  Inclusive Education for ALL Students with Disabilities</a:t>
            </a:r>
            <a:endParaRPr/>
          </a:p>
        </p:txBody>
      </p:sp>
      <p:sp>
        <p:nvSpPr>
          <p:cNvPr id="201" name="Google Shape;201;p4"/>
          <p:cNvSpPr txBox="1">
            <a:spLocks noGrp="1"/>
          </p:cNvSpPr>
          <p:nvPr>
            <p:ph type="body" idx="1"/>
          </p:nvPr>
        </p:nvSpPr>
        <p:spPr>
          <a:xfrm>
            <a:off x="382325" y="1825625"/>
            <a:ext cx="10971600" cy="4351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sz="3000"/>
              <a:t>90% of students with IEPs should have the general education classroom as their primary placement.</a:t>
            </a:r>
            <a:endParaRPr sz="3000"/>
          </a:p>
          <a:p>
            <a:pPr marL="0" lvl="0" indent="0" algn="l" rtl="0">
              <a:lnSpc>
                <a:spcPct val="100000"/>
              </a:lnSpc>
              <a:spcBef>
                <a:spcPts val="0"/>
              </a:spcBef>
              <a:spcAft>
                <a:spcPts val="0"/>
              </a:spcAft>
              <a:buClr>
                <a:schemeClr val="dk1"/>
              </a:buClr>
              <a:buSzPts val="1100"/>
              <a:buFont typeface="Arial"/>
              <a:buNone/>
            </a:pPr>
            <a:endParaRPr sz="3000"/>
          </a:p>
          <a:p>
            <a:pPr marL="0" lvl="0" indent="0" algn="l" rtl="0">
              <a:lnSpc>
                <a:spcPct val="100000"/>
              </a:lnSpc>
              <a:spcBef>
                <a:spcPts val="0"/>
              </a:spcBef>
              <a:spcAft>
                <a:spcPts val="0"/>
              </a:spcAft>
              <a:buClr>
                <a:schemeClr val="dk1"/>
              </a:buClr>
              <a:buSzPts val="1100"/>
              <a:buFont typeface="Arial"/>
              <a:buNone/>
            </a:pPr>
            <a:r>
              <a:rPr lang="en-US" sz="3000"/>
              <a:t>80% of students with IEPs should be </a:t>
            </a:r>
            <a:endParaRPr sz="3000"/>
          </a:p>
          <a:p>
            <a:pPr marL="0" lvl="0" indent="0" algn="l" rtl="0">
              <a:lnSpc>
                <a:spcPct val="100000"/>
              </a:lnSpc>
              <a:spcBef>
                <a:spcPts val="0"/>
              </a:spcBef>
              <a:spcAft>
                <a:spcPts val="0"/>
              </a:spcAft>
              <a:buClr>
                <a:schemeClr val="dk1"/>
              </a:buClr>
              <a:buSzPts val="1100"/>
              <a:buFont typeface="Arial"/>
              <a:buNone/>
            </a:pPr>
            <a:r>
              <a:rPr lang="en-US" sz="3000"/>
              <a:t>receiving instruction in core academic </a:t>
            </a:r>
            <a:endParaRPr sz="3000"/>
          </a:p>
          <a:p>
            <a:pPr marL="0" lvl="0" indent="0" algn="l" rtl="0">
              <a:lnSpc>
                <a:spcPct val="100000"/>
              </a:lnSpc>
              <a:spcBef>
                <a:spcPts val="0"/>
              </a:spcBef>
              <a:spcAft>
                <a:spcPts val="0"/>
              </a:spcAft>
              <a:buClr>
                <a:schemeClr val="dk1"/>
              </a:buClr>
              <a:buSzPts val="1100"/>
              <a:buFont typeface="Arial"/>
              <a:buNone/>
            </a:pPr>
            <a:r>
              <a:rPr lang="en-US" sz="3000"/>
              <a:t>content in the general education</a:t>
            </a:r>
            <a:endParaRPr sz="3000"/>
          </a:p>
          <a:p>
            <a:pPr marL="0" lvl="0" indent="0" algn="l" rtl="0">
              <a:lnSpc>
                <a:spcPct val="100000"/>
              </a:lnSpc>
              <a:spcBef>
                <a:spcPts val="0"/>
              </a:spcBef>
              <a:spcAft>
                <a:spcPts val="0"/>
              </a:spcAft>
              <a:buClr>
                <a:schemeClr val="dk1"/>
              </a:buClr>
              <a:buSzPts val="1100"/>
              <a:buFont typeface="Arial"/>
              <a:buNone/>
            </a:pPr>
            <a:r>
              <a:rPr lang="en-US" sz="3000"/>
              <a:t>classroom with special education support</a:t>
            </a:r>
            <a:endParaRPr sz="3000"/>
          </a:p>
          <a:p>
            <a:pPr marL="0" lvl="0" indent="0" algn="l" rtl="0">
              <a:lnSpc>
                <a:spcPct val="100000"/>
              </a:lnSpc>
              <a:spcBef>
                <a:spcPts val="0"/>
              </a:spcBef>
              <a:spcAft>
                <a:spcPts val="0"/>
              </a:spcAft>
              <a:buClr>
                <a:schemeClr val="dk1"/>
              </a:buClr>
              <a:buSzPts val="1100"/>
              <a:buFont typeface="Arial"/>
              <a:buNone/>
            </a:pPr>
            <a:r>
              <a:rPr lang="en-US" sz="3000"/>
              <a:t>through co-planning and co-teaching</a:t>
            </a:r>
            <a:endParaRPr sz="3000"/>
          </a:p>
          <a:p>
            <a:pPr marL="0" lvl="0" indent="0" algn="l" rtl="0">
              <a:lnSpc>
                <a:spcPct val="100000"/>
              </a:lnSpc>
              <a:spcBef>
                <a:spcPts val="0"/>
              </a:spcBef>
              <a:spcAft>
                <a:spcPts val="0"/>
              </a:spcAft>
              <a:buSzPts val="1100"/>
              <a:buNone/>
            </a:pPr>
            <a:r>
              <a:rPr lang="en-US" sz="3000"/>
              <a:t>(Villa &amp; Thousand, 2016).</a:t>
            </a:r>
            <a:endParaRPr sz="3000"/>
          </a:p>
          <a:p>
            <a:pPr marL="0" lvl="0" indent="0" algn="l" rtl="0">
              <a:lnSpc>
                <a:spcPct val="90000"/>
              </a:lnSpc>
              <a:spcBef>
                <a:spcPts val="1000"/>
              </a:spcBef>
              <a:spcAft>
                <a:spcPts val="0"/>
              </a:spcAft>
              <a:buSzPts val="1800"/>
              <a:buNone/>
            </a:pPr>
            <a:endParaRPr sz="3000"/>
          </a:p>
          <a:p>
            <a:pPr marL="0" lvl="0" indent="0" algn="l" rtl="0">
              <a:lnSpc>
                <a:spcPct val="100000"/>
              </a:lnSpc>
              <a:spcBef>
                <a:spcPts val="0"/>
              </a:spcBef>
              <a:spcAft>
                <a:spcPts val="0"/>
              </a:spcAft>
              <a:buClr>
                <a:schemeClr val="dk1"/>
              </a:buClr>
              <a:buSzPts val="1100"/>
              <a:buFont typeface="Arial"/>
              <a:buNone/>
            </a:pPr>
            <a:endParaRPr sz="3000"/>
          </a:p>
        </p:txBody>
      </p:sp>
      <p:sp>
        <p:nvSpPr>
          <p:cNvPr id="202" name="Google Shape;202;p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a:t>
            </a:fld>
            <a:endParaRPr/>
          </a:p>
        </p:txBody>
      </p:sp>
      <p:pic>
        <p:nvPicPr>
          <p:cNvPr id="203" name="Google Shape;203;p4" descr="Image result for inclusion quotes education"/>
          <p:cNvPicPr preferRelativeResize="0"/>
          <p:nvPr/>
        </p:nvPicPr>
        <p:blipFill rotWithShape="1">
          <a:blip r:embed="rId3">
            <a:alphaModFix/>
          </a:blip>
          <a:srcRect/>
          <a:stretch/>
        </p:blipFill>
        <p:spPr>
          <a:xfrm>
            <a:off x="6954549" y="2683951"/>
            <a:ext cx="4399251" cy="349287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5daa44a446_0_16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sz="4800"/>
              <a:t>Where are we now?</a:t>
            </a:r>
            <a:endParaRPr sz="4800"/>
          </a:p>
        </p:txBody>
      </p:sp>
      <p:sp>
        <p:nvSpPr>
          <p:cNvPr id="209" name="Google Shape;209;g5daa44a446_0_162"/>
          <p:cNvSpPr txBox="1">
            <a:spLocks noGrp="1"/>
          </p:cNvSpPr>
          <p:nvPr>
            <p:ph type="body" idx="1"/>
          </p:nvPr>
        </p:nvSpPr>
        <p:spPr>
          <a:xfrm>
            <a:off x="838200" y="1491100"/>
            <a:ext cx="10515600" cy="488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100"/>
              <a:buFont typeface="Arial"/>
              <a:buNone/>
            </a:pPr>
            <a:r>
              <a:rPr lang="en-US" sz="3000"/>
              <a:t>The statewide averages in Virginia for inclusion of students with disabilities (IDEA Indicator 5):</a:t>
            </a:r>
            <a:endParaRPr sz="3000"/>
          </a:p>
          <a:p>
            <a:pPr marL="457200" lvl="0" indent="-457200" algn="l" rtl="0">
              <a:lnSpc>
                <a:spcPct val="90000"/>
              </a:lnSpc>
              <a:spcBef>
                <a:spcPts val="1000"/>
              </a:spcBef>
              <a:spcAft>
                <a:spcPts val="0"/>
              </a:spcAft>
              <a:buSzPts val="3000"/>
              <a:buChar char="•"/>
            </a:pPr>
            <a:r>
              <a:rPr lang="en-US" sz="3000"/>
              <a:t>Only </a:t>
            </a:r>
            <a:r>
              <a:rPr lang="en-US" sz="3000" b="1"/>
              <a:t>65% are included </a:t>
            </a:r>
            <a:r>
              <a:rPr lang="en-US" sz="3000"/>
              <a:t>80% or more of the school day</a:t>
            </a:r>
            <a:endParaRPr sz="3000"/>
          </a:p>
          <a:p>
            <a:pPr marL="457200" lvl="0" indent="-457200" algn="l" rtl="0">
              <a:lnSpc>
                <a:spcPct val="90000"/>
              </a:lnSpc>
              <a:spcBef>
                <a:spcPts val="1000"/>
              </a:spcBef>
              <a:spcAft>
                <a:spcPts val="0"/>
              </a:spcAft>
              <a:buSzPts val="3000"/>
              <a:buChar char="•"/>
            </a:pPr>
            <a:r>
              <a:rPr lang="en-US" sz="3000"/>
              <a:t>10% are included less than 40% </a:t>
            </a:r>
            <a:endParaRPr sz="3000"/>
          </a:p>
          <a:p>
            <a:pPr marL="457200" lvl="0" indent="-457200" algn="l" rtl="0">
              <a:lnSpc>
                <a:spcPct val="90000"/>
              </a:lnSpc>
              <a:spcBef>
                <a:spcPts val="1000"/>
              </a:spcBef>
              <a:spcAft>
                <a:spcPts val="0"/>
              </a:spcAft>
              <a:buSzPts val="3000"/>
              <a:buChar char="•"/>
            </a:pPr>
            <a:r>
              <a:rPr lang="en-US" sz="3000"/>
              <a:t>4.3% are in a separate school for students with disabilities</a:t>
            </a:r>
            <a:endParaRPr sz="3000"/>
          </a:p>
          <a:p>
            <a:pPr marL="457200" lvl="0" indent="-457200" algn="l" rtl="0">
              <a:lnSpc>
                <a:spcPct val="90000"/>
              </a:lnSpc>
              <a:spcBef>
                <a:spcPts val="1000"/>
              </a:spcBef>
              <a:spcAft>
                <a:spcPts val="0"/>
              </a:spcAft>
              <a:buSzPts val="3000"/>
              <a:buChar char="•"/>
            </a:pPr>
            <a:r>
              <a:rPr lang="en-US" sz="3000"/>
              <a:t>Only </a:t>
            </a:r>
            <a:r>
              <a:rPr lang="en-US" sz="3000" b="1"/>
              <a:t>59% of students </a:t>
            </a:r>
            <a:r>
              <a:rPr lang="en-US" sz="3000"/>
              <a:t>with disabilities graduated with a regular </a:t>
            </a:r>
            <a:r>
              <a:rPr lang="en-US" sz="3000" b="1"/>
              <a:t>diploma</a:t>
            </a:r>
            <a:r>
              <a:rPr lang="en-US" sz="3000"/>
              <a:t>; 1.7% drop out of school (last data available 2017-2018)</a:t>
            </a:r>
            <a:endParaRPr sz="3000"/>
          </a:p>
          <a:p>
            <a:pPr marL="0" lvl="0" indent="0" algn="ctr" rtl="0">
              <a:lnSpc>
                <a:spcPct val="90000"/>
              </a:lnSpc>
              <a:spcBef>
                <a:spcPts val="1000"/>
              </a:spcBef>
              <a:spcAft>
                <a:spcPts val="0"/>
              </a:spcAft>
              <a:buSzPts val="1800"/>
              <a:buNone/>
            </a:pPr>
            <a:endParaRPr sz="3000" b="1"/>
          </a:p>
          <a:p>
            <a:pPr marL="0" lvl="0" indent="0" algn="ctr" rtl="0">
              <a:lnSpc>
                <a:spcPct val="90000"/>
              </a:lnSpc>
              <a:spcBef>
                <a:spcPts val="1000"/>
              </a:spcBef>
              <a:spcAft>
                <a:spcPts val="0"/>
              </a:spcAft>
              <a:buSzPts val="1800"/>
              <a:buNone/>
            </a:pPr>
            <a:r>
              <a:rPr lang="en-US" sz="3600" b="1" i="1"/>
              <a:t>How does our division measure up?</a:t>
            </a:r>
            <a:endParaRPr/>
          </a:p>
          <a:p>
            <a:pPr marL="0" lvl="0" indent="0" algn="l" rtl="0">
              <a:lnSpc>
                <a:spcPct val="90000"/>
              </a:lnSpc>
              <a:spcBef>
                <a:spcPts val="1000"/>
              </a:spcBef>
              <a:spcAft>
                <a:spcPts val="0"/>
              </a:spcAft>
              <a:buSzPts val="1800"/>
              <a:buNone/>
            </a:pPr>
            <a:endParaRPr/>
          </a:p>
          <a:p>
            <a:pPr marL="0" lvl="0" indent="0" algn="l" rtl="0">
              <a:lnSpc>
                <a:spcPct val="90000"/>
              </a:lnSpc>
              <a:spcBef>
                <a:spcPts val="1000"/>
              </a:spcBef>
              <a:spcAft>
                <a:spcPts val="0"/>
              </a:spcAft>
              <a:buClr>
                <a:schemeClr val="dk1"/>
              </a:buClr>
              <a:buSzPts val="1100"/>
              <a:buFont typeface="Arial"/>
              <a:buNone/>
            </a:pPr>
            <a:endParaRPr/>
          </a:p>
          <a:p>
            <a:pPr marL="0" lvl="0" indent="0" algn="l" rtl="0">
              <a:lnSpc>
                <a:spcPct val="90000"/>
              </a:lnSpc>
              <a:spcBef>
                <a:spcPts val="1000"/>
              </a:spcBef>
              <a:spcAft>
                <a:spcPts val="0"/>
              </a:spcAft>
              <a:buSzPts val="1800"/>
              <a:buNone/>
            </a:pPr>
            <a:endParaRPr/>
          </a:p>
          <a:p>
            <a:pPr marL="0" lvl="0" indent="0" algn="l" rtl="0">
              <a:lnSpc>
                <a:spcPct val="90000"/>
              </a:lnSpc>
              <a:spcBef>
                <a:spcPts val="1000"/>
              </a:spcBef>
              <a:spcAft>
                <a:spcPts val="0"/>
              </a:spcAft>
              <a:buSzPts val="1800"/>
              <a:buNone/>
            </a:pPr>
            <a:endParaRPr/>
          </a:p>
        </p:txBody>
      </p:sp>
      <p:sp>
        <p:nvSpPr>
          <p:cNvPr id="210" name="Google Shape;210;g5daa44a446_0_16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ge5947fb6eb_0_0"/>
          <p:cNvSpPr txBox="1">
            <a:spLocks noGrp="1"/>
          </p:cNvSpPr>
          <p:nvPr>
            <p:ph type="title"/>
          </p:nvPr>
        </p:nvSpPr>
        <p:spPr>
          <a:xfrm>
            <a:off x="677100" y="365125"/>
            <a:ext cx="10676700" cy="777300"/>
          </a:xfrm>
          <a:prstGeom prst="rect">
            <a:avLst/>
          </a:prstGeom>
          <a:solidFill>
            <a:srgbClr val="A4C2F4"/>
          </a:solidFill>
        </p:spPr>
        <p:txBody>
          <a:bodyPr spcFirstLastPara="1" wrap="square" lIns="91425" tIns="0" rIns="91425" bIns="0" anchor="ctr" anchorCtr="0">
            <a:noAutofit/>
          </a:bodyPr>
          <a:lstStyle/>
          <a:p>
            <a:pPr marL="0" lvl="0" indent="0" algn="l" rtl="0">
              <a:spcBef>
                <a:spcPts val="0"/>
              </a:spcBef>
              <a:spcAft>
                <a:spcPts val="0"/>
              </a:spcAft>
              <a:buNone/>
            </a:pPr>
            <a:r>
              <a:rPr lang="en-US" sz="2400"/>
              <a:t>Disruption of Special Education Services and the Social Isolation Caused by the Pandemic Makes Inclusion an “Economic and Moral imperative.”</a:t>
            </a:r>
            <a:endParaRPr sz="2400"/>
          </a:p>
        </p:txBody>
      </p:sp>
      <p:sp>
        <p:nvSpPr>
          <p:cNvPr id="216" name="Google Shape;216;ge5947fb6eb_0_0"/>
          <p:cNvSpPr txBox="1">
            <a:spLocks noGrp="1"/>
          </p:cNvSpPr>
          <p:nvPr>
            <p:ph type="body" idx="1"/>
          </p:nvPr>
        </p:nvSpPr>
        <p:spPr>
          <a:xfrm>
            <a:off x="561025" y="1142425"/>
            <a:ext cx="10792800" cy="5367300"/>
          </a:xfrm>
          <a:prstGeom prst="rect">
            <a:avLst/>
          </a:prstGeom>
        </p:spPr>
        <p:txBody>
          <a:bodyPr spcFirstLastPara="1" wrap="square" lIns="91425" tIns="45700" rIns="91425" bIns="45700" anchor="t" anchorCtr="0">
            <a:noAutofit/>
          </a:bodyPr>
          <a:lstStyle/>
          <a:p>
            <a:pPr marL="0" lvl="0" indent="0" algn="l" rtl="0">
              <a:lnSpc>
                <a:spcPct val="115000"/>
              </a:lnSpc>
              <a:spcBef>
                <a:spcPts val="1200"/>
              </a:spcBef>
              <a:spcAft>
                <a:spcPts val="0"/>
              </a:spcAft>
              <a:buNone/>
            </a:pPr>
            <a:r>
              <a:rPr lang="en-US" sz="1700"/>
              <a:t>The United Nations UNESCO declared last year at the height of the pandemic that “inclusive education should be a ‘non-negotiable’ right for all children.”  </a:t>
            </a:r>
            <a:r>
              <a:rPr lang="en-US" sz="1700" b="1" u="sng">
                <a:solidFill>
                  <a:schemeClr val="hlink"/>
                </a:solidFill>
                <a:hlinkClick r:id="rId3"/>
              </a:rPr>
              <a:t>Universal, inclusive education 'non-negotiable' | | UN News</a:t>
            </a:r>
            <a:endParaRPr sz="1700" b="1"/>
          </a:p>
          <a:p>
            <a:pPr marL="0" lvl="0" indent="0" algn="l" rtl="0">
              <a:lnSpc>
                <a:spcPct val="115000"/>
              </a:lnSpc>
              <a:spcBef>
                <a:spcPts val="1200"/>
              </a:spcBef>
              <a:spcAft>
                <a:spcPts val="0"/>
              </a:spcAft>
              <a:buNone/>
            </a:pPr>
            <a:r>
              <a:rPr lang="en-US" sz="1700"/>
              <a:t>In a new report-</a:t>
            </a:r>
            <a:r>
              <a:rPr lang="en-US" sz="1700">
                <a:uFill>
                  <a:noFill/>
                </a:uFill>
                <a:hlinkClick r:id="rId4"/>
              </a:rPr>
              <a:t> </a:t>
            </a:r>
            <a:r>
              <a:rPr lang="en-US" sz="1700" b="1" i="1" u="sng">
                <a:solidFill>
                  <a:schemeClr val="accent5"/>
                </a:solidFill>
                <a:highlight>
                  <a:srgbClr val="FFFFFF"/>
                </a:highlight>
                <a:hlinkClick r:id="rId4">
                  <a:extLst>
                    <a:ext uri="{A12FA001-AC4F-418D-AE19-62706E023703}">
                      <ahyp:hlinkClr xmlns:ahyp="http://schemas.microsoft.com/office/drawing/2018/hyperlinkcolor" val="tx"/>
                    </a:ext>
                  </a:extLst>
                </a:hlinkClick>
              </a:rPr>
              <a:t>The Disparate Impacts of COVID-19 on America's Students </a:t>
            </a:r>
            <a:r>
              <a:rPr lang="en-US" sz="1700" i="1">
                <a:highlight>
                  <a:srgbClr val="FFFFFF"/>
                </a:highlight>
                <a:uFill>
                  <a:noFill/>
                </a:uFill>
                <a:hlinkClick r:id="rId4"/>
              </a:rPr>
              <a:t>-</a:t>
            </a:r>
            <a:r>
              <a:rPr lang="en-US" sz="1700" i="1"/>
              <a:t> </a:t>
            </a:r>
            <a:r>
              <a:rPr lang="en-US" sz="1700"/>
              <a:t>The US Dept. of Education has made this official declaration: “For many elementary and secondary school students with disabilities, COVID-19 has significantly disrupted the education and related aids and services needed to support their academic progress and prevent regression. And there are signs that those disruptions may be exacerbating longstanding disability-based disparities in academic achievement.” </a:t>
            </a:r>
            <a:endParaRPr sz="1700"/>
          </a:p>
          <a:p>
            <a:pPr marL="0" lvl="0" indent="0" algn="l" rtl="0">
              <a:lnSpc>
                <a:spcPct val="115000"/>
              </a:lnSpc>
              <a:spcBef>
                <a:spcPts val="1200"/>
              </a:spcBef>
              <a:spcAft>
                <a:spcPts val="0"/>
              </a:spcAft>
              <a:buNone/>
            </a:pPr>
            <a:r>
              <a:rPr lang="en-US" sz="1700"/>
              <a:t>The JLARC report released in November 2020 </a:t>
            </a:r>
            <a:r>
              <a:rPr lang="en-US" sz="1700" u="sng">
                <a:solidFill>
                  <a:schemeClr val="hlink"/>
                </a:solidFill>
                <a:hlinkClick r:id="rId5"/>
              </a:rPr>
              <a:t>http://jlarc.virginia.gov/landing-2020-special-education.asp</a:t>
            </a:r>
            <a:r>
              <a:rPr lang="en-US" sz="1700"/>
              <a:t> called for pre-service and inservice teachers to be prepared to understand the goals and benefits of inclusive education for all students. It also recommended that school divisions be required to conduct division-wide assessment and create division wide-plans to enhance inclusive practice.</a:t>
            </a:r>
            <a:endParaRPr sz="1700"/>
          </a:p>
          <a:p>
            <a:pPr marL="0" lvl="0" indent="0" algn="l" rtl="0">
              <a:lnSpc>
                <a:spcPct val="115000"/>
              </a:lnSpc>
              <a:spcBef>
                <a:spcPts val="1200"/>
              </a:spcBef>
              <a:spcAft>
                <a:spcPts val="0"/>
              </a:spcAft>
              <a:buNone/>
            </a:pPr>
            <a:r>
              <a:rPr lang="en-US" sz="1700"/>
              <a:t>The report also pointed</a:t>
            </a:r>
            <a:r>
              <a:rPr lang="en-US" sz="1700">
                <a:solidFill>
                  <a:srgbClr val="1D1D1D"/>
                </a:solidFill>
                <a:highlight>
                  <a:srgbClr val="FFFFFF"/>
                </a:highlight>
              </a:rPr>
              <a:t> out that Virginia relies on out-of-school placements to a greater degree than 37 other states, and cites the  current CSA funding policies as a key factor in hampering school divisions’ ability to serve children with special needs in their local schools. They recommended that control of these funds be returned to the VDOE and that significant revisions in the funding mechanism occur. </a:t>
            </a:r>
            <a:r>
              <a:rPr lang="en-US" sz="1700" u="sng">
                <a:solidFill>
                  <a:schemeClr val="hlink"/>
                </a:solidFill>
                <a:hlinkClick r:id="rId6"/>
              </a:rPr>
              <a:t>https://www.vaco.org/jlarc-releases-report-on-childrens-services-act/</a:t>
            </a:r>
            <a:endParaRPr sz="1700" u="sng">
              <a:solidFill>
                <a:schemeClr val="hlink"/>
              </a:solidFill>
            </a:endParaRPr>
          </a:p>
          <a:p>
            <a:pPr marL="0" lvl="0" indent="0" algn="l" rtl="0">
              <a:lnSpc>
                <a:spcPct val="115000"/>
              </a:lnSpc>
              <a:spcBef>
                <a:spcPts val="1200"/>
              </a:spcBef>
              <a:spcAft>
                <a:spcPts val="1200"/>
              </a:spcAft>
              <a:buNone/>
            </a:pPr>
            <a:endParaRPr sz="1650"/>
          </a:p>
        </p:txBody>
      </p:sp>
      <p:sp>
        <p:nvSpPr>
          <p:cNvPr id="217" name="Google Shape;217;ge5947fb6eb_0_0"/>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5df53d051b_0_0"/>
          <p:cNvSpPr/>
          <p:nvPr/>
        </p:nvSpPr>
        <p:spPr>
          <a:xfrm>
            <a:off x="727950" y="312232"/>
            <a:ext cx="10200245" cy="1658900"/>
          </a:xfrm>
          <a:prstGeom prst="rightArrow">
            <a:avLst>
              <a:gd name="adj1" fmla="val 50000"/>
              <a:gd name="adj2" fmla="val 50000"/>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23" name="Google Shape;223;g5df53d051b_0_0"/>
          <p:cNvSpPr txBox="1">
            <a:spLocks noGrp="1"/>
          </p:cNvSpPr>
          <p:nvPr>
            <p:ph type="title"/>
          </p:nvPr>
        </p:nvSpPr>
        <p:spPr>
          <a:xfrm>
            <a:off x="727950" y="687182"/>
            <a:ext cx="8610600" cy="909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sz="4800" i="1"/>
              <a:t>Moving Forward</a:t>
            </a:r>
            <a:endParaRPr sz="4800" i="1"/>
          </a:p>
        </p:txBody>
      </p:sp>
      <p:sp>
        <p:nvSpPr>
          <p:cNvPr id="224" name="Google Shape;224;g5df53d051b_0_0"/>
          <p:cNvSpPr txBox="1">
            <a:spLocks noGrp="1"/>
          </p:cNvSpPr>
          <p:nvPr>
            <p:ph type="body" idx="1"/>
          </p:nvPr>
        </p:nvSpPr>
        <p:spPr>
          <a:xfrm>
            <a:off x="727950" y="1917870"/>
            <a:ext cx="10736100" cy="45919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1800"/>
              <a:buNone/>
            </a:pPr>
            <a:r>
              <a:rPr lang="en-US" sz="3000" b="1"/>
              <a:t>Make a division commitment to increase the number of students included </a:t>
            </a:r>
            <a:r>
              <a:rPr lang="en-US" sz="3000"/>
              <a:t>in our general education classrooms for 80% or more of the school day.</a:t>
            </a:r>
            <a:endParaRPr sz="3000"/>
          </a:p>
          <a:p>
            <a:pPr marL="0" lvl="0" indent="0" algn="l" rtl="0">
              <a:lnSpc>
                <a:spcPct val="90000"/>
              </a:lnSpc>
              <a:spcBef>
                <a:spcPts val="1000"/>
              </a:spcBef>
              <a:spcAft>
                <a:spcPts val="0"/>
              </a:spcAft>
              <a:buSzPts val="1800"/>
              <a:buNone/>
            </a:pPr>
            <a:endParaRPr sz="3000" b="1"/>
          </a:p>
          <a:p>
            <a:pPr marL="0" lvl="0" indent="0" algn="l" rtl="0">
              <a:lnSpc>
                <a:spcPct val="90000"/>
              </a:lnSpc>
              <a:spcBef>
                <a:spcPts val="1000"/>
              </a:spcBef>
              <a:spcAft>
                <a:spcPts val="0"/>
              </a:spcAft>
              <a:buSzPts val="1800"/>
              <a:buNone/>
            </a:pPr>
            <a:r>
              <a:rPr lang="en-US" sz="3000" b="1"/>
              <a:t>Create a Framework </a:t>
            </a:r>
            <a:r>
              <a:rPr lang="en-US" sz="3000"/>
              <a:t>for Inclusion and develop division-wide and individual school Inclusion Action Plans that:</a:t>
            </a:r>
            <a:endParaRPr sz="3000"/>
          </a:p>
          <a:p>
            <a:pPr marL="457200" lvl="0" indent="-457200" algn="l" rtl="0">
              <a:lnSpc>
                <a:spcPct val="90000"/>
              </a:lnSpc>
              <a:spcBef>
                <a:spcPts val="1000"/>
              </a:spcBef>
              <a:spcAft>
                <a:spcPts val="0"/>
              </a:spcAft>
              <a:buSzPts val="3000"/>
              <a:buChar char="•"/>
            </a:pPr>
            <a:r>
              <a:rPr lang="en-US" sz="3000"/>
              <a:t>Creates a Culture</a:t>
            </a:r>
            <a:r>
              <a:rPr lang="en-US" sz="3000" b="1"/>
              <a:t> </a:t>
            </a:r>
            <a:r>
              <a:rPr lang="en-US" sz="3000"/>
              <a:t>of Inclusion</a:t>
            </a:r>
            <a:endParaRPr sz="3000"/>
          </a:p>
          <a:p>
            <a:pPr marL="457200" lvl="0" indent="-457200" algn="l" rtl="0">
              <a:lnSpc>
                <a:spcPct val="90000"/>
              </a:lnSpc>
              <a:spcBef>
                <a:spcPts val="1000"/>
              </a:spcBef>
              <a:spcAft>
                <a:spcPts val="0"/>
              </a:spcAft>
              <a:buSzPts val="3000"/>
              <a:buChar char="•"/>
            </a:pPr>
            <a:r>
              <a:rPr lang="en-US" sz="3000"/>
              <a:t>Enhances special education/general education collaboration</a:t>
            </a:r>
            <a:endParaRPr sz="3000"/>
          </a:p>
          <a:p>
            <a:pPr marL="457200" lvl="0" indent="-457200" algn="l" rtl="0">
              <a:lnSpc>
                <a:spcPct val="90000"/>
              </a:lnSpc>
              <a:spcBef>
                <a:spcPts val="1000"/>
              </a:spcBef>
              <a:spcAft>
                <a:spcPts val="0"/>
              </a:spcAft>
              <a:buSzPts val="3000"/>
              <a:buChar char="•"/>
            </a:pPr>
            <a:r>
              <a:rPr lang="en-US" sz="3000"/>
              <a:t>Builds capacity for inclusive practices</a:t>
            </a:r>
            <a:endParaRPr sz="3000"/>
          </a:p>
          <a:p>
            <a:pPr marL="457200" lvl="0" indent="-342900" algn="l" rtl="0">
              <a:lnSpc>
                <a:spcPct val="90000"/>
              </a:lnSpc>
              <a:spcBef>
                <a:spcPts val="1000"/>
              </a:spcBef>
              <a:spcAft>
                <a:spcPts val="0"/>
              </a:spcAft>
              <a:buSzPts val="1800"/>
              <a:buNone/>
            </a:pPr>
            <a:endParaRPr sz="4400" i="1">
              <a:highlight>
                <a:srgbClr val="FFFF00"/>
              </a:highlight>
            </a:endParaRPr>
          </a:p>
        </p:txBody>
      </p:sp>
      <p:sp>
        <p:nvSpPr>
          <p:cNvPr id="225" name="Google Shape;225;g5df53d051b_0_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pic>
        <p:nvPicPr>
          <p:cNvPr id="230" name="Google Shape;230;g6e3cb4f21e_1_8"/>
          <p:cNvPicPr preferRelativeResize="0"/>
          <p:nvPr/>
        </p:nvPicPr>
        <p:blipFill rotWithShape="1">
          <a:blip r:embed="rId3">
            <a:alphaModFix/>
          </a:blip>
          <a:srcRect t="-1482" b="49813"/>
          <a:stretch/>
        </p:blipFill>
        <p:spPr>
          <a:xfrm>
            <a:off x="0" y="5199402"/>
            <a:ext cx="12192001" cy="1658598"/>
          </a:xfrm>
          <a:prstGeom prst="rect">
            <a:avLst/>
          </a:prstGeom>
          <a:noFill/>
          <a:ln>
            <a:noFill/>
          </a:ln>
        </p:spPr>
      </p:pic>
      <p:sp>
        <p:nvSpPr>
          <p:cNvPr id="231" name="Google Shape;231;g6e3cb4f21e_1_8"/>
          <p:cNvSpPr txBox="1">
            <a:spLocks noGrp="1"/>
          </p:cNvSpPr>
          <p:nvPr>
            <p:ph type="ctrTitle" idx="4294967295"/>
          </p:nvPr>
        </p:nvSpPr>
        <p:spPr>
          <a:xfrm>
            <a:off x="0" y="2663758"/>
            <a:ext cx="12192000" cy="842100"/>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4860"/>
              <a:buFont typeface="Calibri"/>
              <a:buNone/>
            </a:pPr>
            <a:r>
              <a:rPr lang="en-US" sz="3600" b="0" i="0" u="none" strike="noStrike" cap="none">
                <a:solidFill>
                  <a:schemeClr val="dk1"/>
                </a:solidFill>
                <a:latin typeface="Calibri"/>
                <a:ea typeface="Calibri"/>
                <a:cs typeface="Calibri"/>
                <a:sym typeface="Calibri"/>
              </a:rPr>
              <a:t>Thank you to our friends at PEATC, </a:t>
            </a:r>
            <a:endParaRPr sz="3600" b="0" i="0" u="none" strike="noStrike" cap="none">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4860"/>
              <a:buFont typeface="Calibri"/>
              <a:buNone/>
            </a:pPr>
            <a:r>
              <a:rPr lang="en-US" sz="3600" b="0" i="0" u="none" strike="noStrike" cap="none">
                <a:solidFill>
                  <a:schemeClr val="dk1"/>
                </a:solidFill>
                <a:latin typeface="Calibri"/>
                <a:ea typeface="Calibri"/>
                <a:cs typeface="Calibri"/>
                <a:sym typeface="Calibri"/>
              </a:rPr>
              <a:t>the Virginia Parent Educational Advocacy Training Center, </a:t>
            </a:r>
            <a:endParaRPr sz="3600" b="0" i="0" u="none" strike="noStrike" cap="none">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4860"/>
              <a:buFont typeface="Calibri"/>
              <a:buNone/>
            </a:pPr>
            <a:r>
              <a:rPr lang="en-US" sz="3600" b="0" i="0" u="none" strike="noStrike" cap="none">
                <a:solidFill>
                  <a:schemeClr val="dk1"/>
                </a:solidFill>
                <a:latin typeface="Calibri"/>
                <a:ea typeface="Calibri"/>
                <a:cs typeface="Calibri"/>
                <a:sym typeface="Calibri"/>
              </a:rPr>
              <a:t>for their collaboration on this project!</a:t>
            </a:r>
            <a:endParaRPr sz="3600" b="1" i="0" u="none" strike="noStrike" cap="none">
              <a:solidFill>
                <a:schemeClr val="dk1"/>
              </a:solidFill>
              <a:latin typeface="Times New Roman"/>
              <a:ea typeface="Times New Roman"/>
              <a:cs typeface="Times New Roman"/>
              <a:sym typeface="Times New Roman"/>
            </a:endParaRPr>
          </a:p>
        </p:txBody>
      </p:sp>
      <p:sp>
        <p:nvSpPr>
          <p:cNvPr id="232" name="Google Shape;232;g6e3cb4f21e_1_8"/>
          <p:cNvSpPr txBox="1">
            <a:spLocks noGrp="1"/>
          </p:cNvSpPr>
          <p:nvPr>
            <p:ph type="subTitle" idx="1"/>
          </p:nvPr>
        </p:nvSpPr>
        <p:spPr>
          <a:xfrm>
            <a:off x="1524000" y="4071605"/>
            <a:ext cx="9144000" cy="1545600"/>
          </a:xfrm>
          <a:prstGeom prst="rect">
            <a:avLst/>
          </a:prstGeom>
          <a:noFill/>
          <a:ln>
            <a:noFill/>
          </a:ln>
        </p:spPr>
        <p:txBody>
          <a:bodyPr spcFirstLastPara="1" wrap="square" lIns="91425" tIns="45700" rIns="91425" bIns="45700" anchor="t" anchorCtr="0">
            <a:noAutofit/>
          </a:bodyPr>
          <a:lstStyle/>
          <a:p>
            <a:pPr marL="0" lvl="0" indent="0" algn="ctr" rtl="0">
              <a:lnSpc>
                <a:spcPct val="70000"/>
              </a:lnSpc>
              <a:spcBef>
                <a:spcPts val="0"/>
              </a:spcBef>
              <a:spcAft>
                <a:spcPts val="0"/>
              </a:spcAft>
              <a:buClr>
                <a:schemeClr val="dk1"/>
              </a:buClr>
              <a:buSzPts val="2400"/>
              <a:buNone/>
            </a:pPr>
            <a:r>
              <a:rPr lang="en-US" sz="2400">
                <a:latin typeface="Times New Roman"/>
                <a:ea typeface="Times New Roman"/>
                <a:cs typeface="Times New Roman"/>
                <a:sym typeface="Times New Roman"/>
              </a:rPr>
              <a:t>8003 Forbes Place, Suite 310</a:t>
            </a:r>
            <a:endParaRPr/>
          </a:p>
          <a:p>
            <a:pPr marL="0" lvl="0" indent="0" algn="ctr" rtl="0">
              <a:lnSpc>
                <a:spcPct val="70000"/>
              </a:lnSpc>
              <a:spcBef>
                <a:spcPts val="1000"/>
              </a:spcBef>
              <a:spcAft>
                <a:spcPts val="0"/>
              </a:spcAft>
              <a:buClr>
                <a:schemeClr val="dk1"/>
              </a:buClr>
              <a:buSzPts val="2400"/>
              <a:buNone/>
            </a:pPr>
            <a:r>
              <a:rPr lang="en-US" sz="2400">
                <a:latin typeface="Times New Roman"/>
                <a:ea typeface="Times New Roman"/>
                <a:cs typeface="Times New Roman"/>
                <a:sym typeface="Times New Roman"/>
              </a:rPr>
              <a:t>Springfield, VA 22151</a:t>
            </a:r>
            <a:endParaRPr/>
          </a:p>
          <a:p>
            <a:pPr marL="0" lvl="0" indent="0" algn="ctr" rtl="0">
              <a:lnSpc>
                <a:spcPct val="70000"/>
              </a:lnSpc>
              <a:spcBef>
                <a:spcPts val="1000"/>
              </a:spcBef>
              <a:spcAft>
                <a:spcPts val="0"/>
              </a:spcAft>
              <a:buClr>
                <a:schemeClr val="dk1"/>
              </a:buClr>
              <a:buSzPts val="2400"/>
              <a:buNone/>
            </a:pPr>
            <a:r>
              <a:rPr lang="en-US" sz="2400">
                <a:latin typeface="Times New Roman"/>
                <a:ea typeface="Times New Roman"/>
                <a:cs typeface="Times New Roman"/>
                <a:sym typeface="Times New Roman"/>
              </a:rPr>
              <a:t>703-923-0010 / 800-869-6782</a:t>
            </a:r>
            <a:endParaRPr/>
          </a:p>
          <a:p>
            <a:pPr marL="0" lvl="0" indent="0" algn="ctr" rtl="0">
              <a:lnSpc>
                <a:spcPct val="70000"/>
              </a:lnSpc>
              <a:spcBef>
                <a:spcPts val="1000"/>
              </a:spcBef>
              <a:spcAft>
                <a:spcPts val="0"/>
              </a:spcAft>
              <a:buClr>
                <a:schemeClr val="dk1"/>
              </a:buClr>
              <a:buSzPts val="2400"/>
              <a:buNone/>
            </a:pPr>
            <a:r>
              <a:rPr lang="en-US" sz="2400" u="sng">
                <a:solidFill>
                  <a:schemeClr val="hlink"/>
                </a:solidFill>
                <a:latin typeface="Times New Roman"/>
                <a:ea typeface="Times New Roman"/>
                <a:cs typeface="Times New Roman"/>
                <a:sym typeface="Times New Roman"/>
                <a:hlinkClick r:id="rId4"/>
              </a:rPr>
              <a:t>www.peatc.org</a:t>
            </a:r>
            <a:endParaRPr sz="2400">
              <a:latin typeface="Times New Roman"/>
              <a:ea typeface="Times New Roman"/>
              <a:cs typeface="Times New Roman"/>
              <a:sym typeface="Times New Roman"/>
            </a:endParaRPr>
          </a:p>
          <a:p>
            <a:pPr marL="0" lvl="0" indent="0" algn="ctr" rtl="0">
              <a:lnSpc>
                <a:spcPct val="70000"/>
              </a:lnSpc>
              <a:spcBef>
                <a:spcPts val="1000"/>
              </a:spcBef>
              <a:spcAft>
                <a:spcPts val="0"/>
              </a:spcAft>
              <a:buClr>
                <a:schemeClr val="dk1"/>
              </a:buClr>
              <a:buSzPts val="2400"/>
              <a:buNone/>
            </a:pPr>
            <a:endParaRPr sz="2400">
              <a:latin typeface="Times New Roman"/>
              <a:ea typeface="Times New Roman"/>
              <a:cs typeface="Times New Roman"/>
              <a:sym typeface="Times New Roman"/>
            </a:endParaRPr>
          </a:p>
          <a:p>
            <a:pPr marL="0" lvl="0" indent="0" algn="ctr" rtl="0">
              <a:lnSpc>
                <a:spcPct val="70000"/>
              </a:lnSpc>
              <a:spcBef>
                <a:spcPts val="1000"/>
              </a:spcBef>
              <a:spcAft>
                <a:spcPts val="0"/>
              </a:spcAft>
              <a:buClr>
                <a:schemeClr val="dk1"/>
              </a:buClr>
              <a:buSzPts val="600"/>
              <a:buNone/>
            </a:pPr>
            <a:endParaRPr sz="600"/>
          </a:p>
        </p:txBody>
      </p:sp>
      <p:pic>
        <p:nvPicPr>
          <p:cNvPr id="233" name="Google Shape;233;g6e3cb4f21e_1_8"/>
          <p:cNvPicPr preferRelativeResize="0"/>
          <p:nvPr/>
        </p:nvPicPr>
        <p:blipFill rotWithShape="1">
          <a:blip r:embed="rId5">
            <a:alphaModFix/>
          </a:blip>
          <a:srcRect l="6016" t="4674" r="6015" b="6286"/>
          <a:stretch/>
        </p:blipFill>
        <p:spPr>
          <a:xfrm>
            <a:off x="804020" y="233787"/>
            <a:ext cx="1989221" cy="2013479"/>
          </a:xfrm>
          <a:prstGeom prst="rect">
            <a:avLst/>
          </a:prstGeom>
          <a:noFill/>
          <a:ln>
            <a:noFill/>
          </a:ln>
        </p:spPr>
      </p:pic>
      <p:pic>
        <p:nvPicPr>
          <p:cNvPr id="234" name="Google Shape;234;g6e3cb4f21e_1_8"/>
          <p:cNvPicPr preferRelativeResize="0"/>
          <p:nvPr/>
        </p:nvPicPr>
        <p:blipFill rotWithShape="1">
          <a:blip r:embed="rId6">
            <a:alphaModFix/>
          </a:blip>
          <a:srcRect t="15275"/>
          <a:stretch/>
        </p:blipFill>
        <p:spPr>
          <a:xfrm flipH="1">
            <a:off x="0" y="0"/>
            <a:ext cx="12192000" cy="2313913"/>
          </a:xfrm>
          <a:prstGeom prst="rect">
            <a:avLst/>
          </a:prstGeom>
          <a:noFill/>
          <a:ln>
            <a:noFill/>
          </a:ln>
        </p:spPr>
      </p:pic>
      <p:pic>
        <p:nvPicPr>
          <p:cNvPr id="235" name="Google Shape;235;g6e3cb4f21e_1_8">
            <a:hlinkClick r:id="rId7"/>
          </p:cNvPr>
          <p:cNvPicPr preferRelativeResize="0"/>
          <p:nvPr/>
        </p:nvPicPr>
        <p:blipFill rotWithShape="1">
          <a:blip r:embed="rId8">
            <a:alphaModFix/>
          </a:blip>
          <a:srcRect l="14299" t="14955" r="14413" b="13106"/>
          <a:stretch/>
        </p:blipFill>
        <p:spPr>
          <a:xfrm>
            <a:off x="5387961" y="5604378"/>
            <a:ext cx="420476" cy="424323"/>
          </a:xfrm>
          <a:prstGeom prst="rect">
            <a:avLst/>
          </a:prstGeom>
          <a:noFill/>
          <a:ln>
            <a:noFill/>
          </a:ln>
        </p:spPr>
      </p:pic>
      <p:pic>
        <p:nvPicPr>
          <p:cNvPr id="236" name="Google Shape;236;g6e3cb4f21e_1_8">
            <a:hlinkClick r:id="rId9"/>
          </p:cNvPr>
          <p:cNvPicPr preferRelativeResize="0"/>
          <p:nvPr/>
        </p:nvPicPr>
        <p:blipFill rotWithShape="1">
          <a:blip r:embed="rId10">
            <a:alphaModFix/>
          </a:blip>
          <a:srcRect/>
          <a:stretch/>
        </p:blipFill>
        <p:spPr>
          <a:xfrm>
            <a:off x="5891593" y="5605620"/>
            <a:ext cx="408814" cy="408814"/>
          </a:xfrm>
          <a:prstGeom prst="rect">
            <a:avLst/>
          </a:prstGeom>
          <a:noFill/>
          <a:ln>
            <a:noFill/>
          </a:ln>
        </p:spPr>
      </p:pic>
      <p:pic>
        <p:nvPicPr>
          <p:cNvPr id="237" name="Google Shape;237;g6e3cb4f21e_1_8">
            <a:hlinkClick r:id="rId11"/>
          </p:cNvPr>
          <p:cNvPicPr preferRelativeResize="0"/>
          <p:nvPr/>
        </p:nvPicPr>
        <p:blipFill rotWithShape="1">
          <a:blip r:embed="rId12">
            <a:alphaModFix/>
          </a:blip>
          <a:srcRect l="4874" t="3119" r="5197" b="4577"/>
          <a:stretch/>
        </p:blipFill>
        <p:spPr>
          <a:xfrm>
            <a:off x="6383563" y="5604378"/>
            <a:ext cx="399540" cy="41005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1567</Words>
  <Application>Microsoft Office PowerPoint</Application>
  <PresentationFormat>Widescreen</PresentationFormat>
  <Paragraphs>112</Paragraphs>
  <Slides>9</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Noto Sans Symbols</vt:lpstr>
      <vt:lpstr>Times New Roman</vt:lpstr>
      <vt:lpstr>Office Theme</vt:lpstr>
      <vt:lpstr>Office Theme</vt:lpstr>
      <vt:lpstr>The Importance of Inclusion for our Schools and  our Children and our Youth</vt:lpstr>
      <vt:lpstr>The 3 Big Questions for Today</vt:lpstr>
      <vt:lpstr>What is Inclusive Education?</vt:lpstr>
      <vt:lpstr>Least Restrictive Environment (LRE)</vt:lpstr>
      <vt:lpstr>Best Practice Recommendations -  Inclusive Education for ALL Students with Disabilities</vt:lpstr>
      <vt:lpstr>Where are we now?</vt:lpstr>
      <vt:lpstr>Disruption of Special Education Services and the Social Isolation Caused by the Pandemic Makes Inclusion an “Economic and Moral imperative.”</vt:lpstr>
      <vt:lpstr>Moving Forward</vt:lpstr>
      <vt:lpstr>Thank you to our friends at PEATC,  the Virginia Parent Educational Advocacy Training Center,  for their collaboration on this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Inclusion for our Schools and  our Children and our Youth</dc:title>
  <dc:creator>Altieri, Liz</dc:creator>
  <cp:lastModifiedBy>Douglas, Karen</cp:lastModifiedBy>
  <cp:revision>1</cp:revision>
  <dcterms:created xsi:type="dcterms:W3CDTF">2019-07-15T16:32:42Z</dcterms:created>
  <dcterms:modified xsi:type="dcterms:W3CDTF">2021-08-01T13:29:45Z</dcterms:modified>
</cp:coreProperties>
</file>