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10400" cy="92964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1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78161-753B-4D6A-AB11-31F4B4213957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FB645-E5E0-429D-9499-8BDC40D8F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2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B645-E5E0-429D-9499-8BDC40D8FD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3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EB5C-2A9E-4E60-96A0-A4371F71A604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034-0B0F-4CAB-B61B-4480C8914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40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EB5C-2A9E-4E60-96A0-A4371F71A604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034-0B0F-4CAB-B61B-4480C8914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2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EB5C-2A9E-4E60-96A0-A4371F71A604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034-0B0F-4CAB-B61B-4480C8914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EB5C-2A9E-4E60-96A0-A4371F71A604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034-0B0F-4CAB-B61B-4480C8914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2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EB5C-2A9E-4E60-96A0-A4371F71A604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034-0B0F-4CAB-B61B-4480C8914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07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EB5C-2A9E-4E60-96A0-A4371F71A604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034-0B0F-4CAB-B61B-4480C8914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EB5C-2A9E-4E60-96A0-A4371F71A604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034-0B0F-4CAB-B61B-4480C8914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0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EB5C-2A9E-4E60-96A0-A4371F71A604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034-0B0F-4CAB-B61B-4480C8914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8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EB5C-2A9E-4E60-96A0-A4371F71A604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034-0B0F-4CAB-B61B-4480C8914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7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EB5C-2A9E-4E60-96A0-A4371F71A604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034-0B0F-4CAB-B61B-4480C8914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39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3EB5C-2A9E-4E60-96A0-A4371F71A604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1034-0B0F-4CAB-B61B-4480C8914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18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chemeClr val="bg1">
                <a:tint val="80000"/>
                <a:satMod val="300000"/>
                <a:lumMod val="0"/>
                <a:lumOff val="1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3EB5C-2A9E-4E60-96A0-A4371F71A604}" type="datetimeFigureOut">
              <a:rPr lang="en-US" smtClean="0"/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11034-0B0F-4CAB-B61B-4480C89143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12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101"/>
            <a:ext cx="7772400" cy="6096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  <a:latin typeface="+mn-lt"/>
              </a:rPr>
              <a:t>New Freshman Class</a:t>
            </a:r>
            <a:endParaRPr lang="en-US" sz="3200" u="sng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46763"/>
              </p:ext>
            </p:extLst>
          </p:nvPr>
        </p:nvGraphicFramePr>
        <p:xfrm>
          <a:off x="457200" y="1447800"/>
          <a:ext cx="3912804" cy="48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1775"/>
                <a:gridCol w="862101"/>
                <a:gridCol w="578928"/>
              </a:tblGrid>
              <a:tr h="31959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Fall 2011 Census Statistics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620"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228276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Fall 2011 New Freshman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New Freshman Applications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7,596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New Freshman Admits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6,095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80.2%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New Freshman Enrolled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2,035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33.4%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Gender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Headcount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Percent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Male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890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43.7%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Female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1,145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56.3%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Ethnicity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Headcount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Percent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American Indian or Alaska Native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0.4%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Asian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2.4%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Black or African American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9.3%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Hispanic of any race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4.0%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24825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Native Hawaiian or Other Pacific Islander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0.6%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Nonresident Alien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0.3%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Race and Ethnicity unknown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0.0%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Refused to Disclose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0.6%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Two or more races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3.1%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White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1,610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79.1%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First Generation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Headcount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Percent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  <a:tr h="1826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First Generation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578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28.4%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667" marR="62667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262130"/>
              </p:ext>
            </p:extLst>
          </p:nvPr>
        </p:nvGraphicFramePr>
        <p:xfrm>
          <a:off x="4648200" y="1447800"/>
          <a:ext cx="4038600" cy="4821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1242"/>
                <a:gridCol w="889817"/>
                <a:gridCol w="597541"/>
              </a:tblGrid>
              <a:tr h="330407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Fall 2012 Census Statistics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475"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204511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Fall 2012 New Freshman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4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New Freshman Applications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8,192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894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New Freshman Admits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6,256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76.4%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894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New Freshman Enrolled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2,053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32.8%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89475"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894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Gender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Headcount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Percent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894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Male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886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43.2%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894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Female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1,167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56.8%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82882"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9820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Ethnicity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Headcount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Percent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132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American Indian or Alaska Native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0.1%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915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Asian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42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2.0%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894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Black or African American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197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9.6%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894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Hispanic of any race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139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6.8%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2286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Native Hawaiian or Other Pacific Islander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0.1%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894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Nonresident Alien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0.7%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915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Race and Ethnicity unknown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0.4%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544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Refused to Disclose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0.9%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935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Two or more races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108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5.3%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8537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White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1,520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74.0%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89475"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915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First Generation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Headcount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Percent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  <a:tr h="17343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First Generation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704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34.3%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82" marR="62982" marT="0" marB="0" anchor="b"/>
                </a:tc>
              </a:tr>
            </a:tbl>
          </a:graphicData>
        </a:graphic>
      </p:graphicFrame>
      <p:pic>
        <p:nvPicPr>
          <p:cNvPr id="1026" name="Picture 2" descr="C:\Users\ssteele2\SANDY\VPEM\Logo\RU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667" y="6400800"/>
            <a:ext cx="5334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43000" y="152400"/>
            <a:ext cx="6629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Enrollment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821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33400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  <a:latin typeface="+mn-lt"/>
              </a:rPr>
              <a:t>Enrollment</a:t>
            </a:r>
            <a:endParaRPr lang="en-US" sz="3200" u="sng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80765"/>
              </p:ext>
            </p:extLst>
          </p:nvPr>
        </p:nvGraphicFramePr>
        <p:xfrm>
          <a:off x="381000" y="1371600"/>
          <a:ext cx="3962400" cy="4906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1454"/>
                <a:gridCol w="928808"/>
                <a:gridCol w="592138"/>
              </a:tblGrid>
              <a:tr h="269284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Fall 2011 Census Statistics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Virginia Region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Headcount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Percent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Central Va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148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7.8%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Northern Va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4.6%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Northern Va Metro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529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27.9%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Peninsula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4.5%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Richmond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264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13.9%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Roanoke Metro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6.9%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South Central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3.0%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Southwest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10.9%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Tidewater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223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11.8%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Valley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162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8.6%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New Freshman Retention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Headcount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Percent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Fall 2010 New Freshman Cohort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1,837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Fall 2010 New Freshman Retained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1,398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76.1%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Academic Quality - SAT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Scores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SAT average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1,018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SAT median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1,010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SAT 25th percentile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940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SAT 75th percentile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1,090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Academic Quality - High School GPA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GPA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GPA average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3.13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GPA median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3.10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GPA 25th percentile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2.81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GPA 75th percentile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3.43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  <a:tr h="15458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195" marR="55195" marT="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94078"/>
              </p:ext>
            </p:extLst>
          </p:nvPr>
        </p:nvGraphicFramePr>
        <p:xfrm>
          <a:off x="4724400" y="1371600"/>
          <a:ext cx="4038600" cy="4830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8177"/>
                <a:gridCol w="946508"/>
                <a:gridCol w="603915"/>
              </a:tblGrid>
              <a:tr h="276108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Fall 2012 Census Statistics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056"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Virginia Region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Headcount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Percent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Central Va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136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7.3%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Northern Va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82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4.4%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Northern Va Metro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626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33.4%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Peninsula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5.8%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Richmond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179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9.6%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Roanoke Metro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5.2%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South Central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2.4%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Southwest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218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11.6%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Tidewater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190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10.1%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Valley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10.2%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New Freshman Retention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Headcount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Percent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Fall 2011 New Freshman Cohort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2,035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Fall 2011 New Freshman Retained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1513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74.3%</a:t>
                      </a: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Academic Quality - SAT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Scores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SAT average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1,006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SAT median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990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SAT 25th percentile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920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SAT 75th percentile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1080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Academic Quality - High School GPA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GPA 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GPA average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3.15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GPA median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3.12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GPA 25th percentile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2.82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GPA 75th percentile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effectLst/>
                          <a:latin typeface="Calibri"/>
                          <a:cs typeface="Times New Roman"/>
                        </a:rPr>
                        <a:t>3.44</a:t>
                      </a:r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  <a:tr h="1570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555" marR="56555" marT="0" marB="0" anchor="b"/>
                </a:tc>
              </a:tr>
            </a:tbl>
          </a:graphicData>
        </a:graphic>
      </p:graphicFrame>
      <p:pic>
        <p:nvPicPr>
          <p:cNvPr id="5" name="Picture 2" descr="C:\Users\ssteele2\SANDY\VPEM\Logo\RU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667" y="6400800"/>
            <a:ext cx="5334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43000" y="152400"/>
            <a:ext cx="6629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Enrollment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86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924800" cy="6096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New Transfers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454547"/>
              </p:ext>
            </p:extLst>
          </p:nvPr>
        </p:nvGraphicFramePr>
        <p:xfrm>
          <a:off x="457199" y="1447800"/>
          <a:ext cx="3972805" cy="45358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9004"/>
                <a:gridCol w="1048194"/>
                <a:gridCol w="165607"/>
              </a:tblGrid>
              <a:tr h="24640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Fall 2011 Transfers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Transfer Applications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1,627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Transfer Admits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1,206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Transfer Enrolled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3468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Top 10 Transfer Institutions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Headcount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Virginia Western Cmty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New River Cmty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Northern Virginia CC-Annandale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Wytheville Cmty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Southwest VA Community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Lord Fairfax Cmty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Patrick Henry Cmty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Virginia Tech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Virginia Highlands Cmty Coll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Germanna Cmty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3468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Top 5 Transfer Majors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Headcount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Interdisciplinary Studies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Exercise, Sport and Health Education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Pre-Business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Pre-Nursing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Criminal Justice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16971"/>
              </p:ext>
            </p:extLst>
          </p:nvPr>
        </p:nvGraphicFramePr>
        <p:xfrm>
          <a:off x="4724400" y="1447800"/>
          <a:ext cx="4038600" cy="4505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6640"/>
                <a:gridCol w="1066292"/>
                <a:gridCol w="165668"/>
              </a:tblGrid>
              <a:tr h="24222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Fall 2012 Transfers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Transfer Applications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1,660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Transfer Admits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1,259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Transfer Enrolled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803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Top 10 Transfer Institutions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Headcount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New River Cmty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137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Virginia Western Cmty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Wytheville Cmty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Northern Virginia </a:t>
                      </a:r>
                      <a:r>
                        <a:rPr lang="en-US" sz="1100" dirty="0" smtClean="0">
                          <a:effectLst/>
                        </a:rPr>
                        <a:t>CC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Southwest VA Community College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Dabney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 </a:t>
                      </a:r>
                      <a:r>
                        <a:rPr lang="en-US" sz="1100" baseline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Lancaster Cmty 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Lord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Fairfax Cmty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Patrick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Henry Cmty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Germanna Cmty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Centra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l VA Community College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Top 5 Transfer Majors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Headcount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Interdisciplinary Studies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Pre-Business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Pre-Nursing</a:t>
                      </a:r>
                      <a:endParaRPr lang="en-US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Biology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7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Criminal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Justice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r>
                        <a:rPr lang="en-US" sz="1100" dirty="0" smtClean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6" name="Picture 2" descr="C:\Users\ssteele2\SANDY\VPEM\Logo\RU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667" y="6096000"/>
            <a:ext cx="533400" cy="35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43000" y="152400"/>
            <a:ext cx="6629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Enrollment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2201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New Freshman Clas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Enrollment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New Transfers&amp;quot;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646</Words>
  <Application>Microsoft Office PowerPoint</Application>
  <PresentationFormat>On-screen Show (4:3)</PresentationFormat>
  <Paragraphs>339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New Freshman Class</vt:lpstr>
      <vt:lpstr>Enrollment</vt:lpstr>
      <vt:lpstr>New Transfers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Academic Technologies</dc:creator>
  <cp:lastModifiedBy>Radford University</cp:lastModifiedBy>
  <cp:revision>24</cp:revision>
  <cp:lastPrinted>2012-09-11T23:04:22Z</cp:lastPrinted>
  <dcterms:created xsi:type="dcterms:W3CDTF">2012-09-11T12:21:53Z</dcterms:created>
  <dcterms:modified xsi:type="dcterms:W3CDTF">2012-10-10T22:09:28Z</dcterms:modified>
</cp:coreProperties>
</file>