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7" r:id="rId3"/>
    <p:sldMasterId id="2147483777" r:id="rId4"/>
  </p:sldMasterIdLst>
  <p:notesMasterIdLst>
    <p:notesMasterId r:id="rId26"/>
  </p:notesMasterIdLst>
  <p:handoutMasterIdLst>
    <p:handoutMasterId r:id="rId27"/>
  </p:handoutMasterIdLst>
  <p:sldIdLst>
    <p:sldId id="256" r:id="rId5"/>
    <p:sldId id="282" r:id="rId6"/>
    <p:sldId id="297" r:id="rId7"/>
    <p:sldId id="271" r:id="rId8"/>
    <p:sldId id="272" r:id="rId9"/>
    <p:sldId id="273" r:id="rId10"/>
    <p:sldId id="274" r:id="rId11"/>
    <p:sldId id="276" r:id="rId12"/>
    <p:sldId id="277" r:id="rId13"/>
    <p:sldId id="278" r:id="rId14"/>
    <p:sldId id="279" r:id="rId15"/>
    <p:sldId id="299" r:id="rId16"/>
    <p:sldId id="287" r:id="rId17"/>
    <p:sldId id="288" r:id="rId18"/>
    <p:sldId id="290" r:id="rId19"/>
    <p:sldId id="295" r:id="rId20"/>
    <p:sldId id="298" r:id="rId21"/>
    <p:sldId id="291" r:id="rId22"/>
    <p:sldId id="293" r:id="rId23"/>
    <p:sldId id="296" r:id="rId24"/>
    <p:sldId id="286" r:id="rId25"/>
  </p:sldIdLst>
  <p:sldSz cx="9144000" cy="6858000" type="letter"/>
  <p:notesSz cx="9309100" cy="705326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C3751"/>
    <a:srgbClr val="808080"/>
    <a:srgbClr val="9C7D0D"/>
    <a:srgbClr val="333333"/>
    <a:srgbClr val="186A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05" autoAdjust="0"/>
    <p:restoredTop sz="90929"/>
  </p:normalViewPr>
  <p:slideViewPr>
    <p:cSldViewPr>
      <p:cViewPr>
        <p:scale>
          <a:sx n="80" d="100"/>
          <a:sy n="80" d="100"/>
        </p:scale>
        <p:origin x="-58" y="1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675" y="0"/>
            <a:ext cx="4033838" cy="352425"/>
          </a:xfrm>
          <a:prstGeom prst="rect">
            <a:avLst/>
          </a:prstGeom>
        </p:spPr>
        <p:txBody>
          <a:bodyPr vert="horz" lIns="91440" tIns="45720" rIns="91440" bIns="45720" rtlCol="0"/>
          <a:lstStyle>
            <a:lvl1pPr algn="r">
              <a:defRPr sz="1200"/>
            </a:lvl1pPr>
          </a:lstStyle>
          <a:p>
            <a:fld id="{F0BD464A-DEF1-4624-BD34-BE30C76E9E2F}" type="datetimeFigureOut">
              <a:rPr lang="en-US" smtClean="0"/>
              <a:t>5/24/2013</a:t>
            </a:fld>
            <a:endParaRPr lang="en-US"/>
          </a:p>
        </p:txBody>
      </p:sp>
      <p:sp>
        <p:nvSpPr>
          <p:cNvPr id="4" name="Footer Placeholder 3"/>
          <p:cNvSpPr>
            <a:spLocks noGrp="1"/>
          </p:cNvSpPr>
          <p:nvPr>
            <p:ph type="ftr" sz="quarter" idx="2"/>
          </p:nvPr>
        </p:nvSpPr>
        <p:spPr>
          <a:xfrm>
            <a:off x="0" y="6699250"/>
            <a:ext cx="4033838" cy="352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675" y="6699250"/>
            <a:ext cx="4033838" cy="352425"/>
          </a:xfrm>
          <a:prstGeom prst="rect">
            <a:avLst/>
          </a:prstGeom>
        </p:spPr>
        <p:txBody>
          <a:bodyPr vert="horz" lIns="91440" tIns="45720" rIns="91440" bIns="45720" rtlCol="0" anchor="b"/>
          <a:lstStyle>
            <a:lvl1pPr algn="r">
              <a:defRPr sz="1200"/>
            </a:lvl1pPr>
          </a:lstStyle>
          <a:p>
            <a:fld id="{9CA76123-CCE0-4086-A0A5-4C693917FF5E}" type="slidenum">
              <a:rPr lang="en-US" smtClean="0"/>
              <a:t>‹#›</a:t>
            </a:fld>
            <a:endParaRPr lang="en-US"/>
          </a:p>
        </p:txBody>
      </p:sp>
    </p:spTree>
    <p:extLst>
      <p:ext uri="{BB962C8B-B14F-4D97-AF65-F5344CB8AC3E}">
        <p14:creationId xmlns:p14="http://schemas.microsoft.com/office/powerpoint/2010/main" val="2154784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4033943" cy="35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497" tIns="46749" rIns="93497" bIns="46749" numCol="1" anchor="t" anchorCtr="0" compatLnSpc="1">
            <a:prstTxWarp prst="textNoShape">
              <a:avLst/>
            </a:prstTxWarp>
          </a:bodyPr>
          <a:lstStyle>
            <a:lvl1pPr>
              <a:defRPr sz="1200"/>
            </a:lvl1pPr>
          </a:lstStyle>
          <a:p>
            <a:endParaRPr lang="en-US"/>
          </a:p>
        </p:txBody>
      </p:sp>
      <p:sp>
        <p:nvSpPr>
          <p:cNvPr id="1027" name="Rectangle 3"/>
          <p:cNvSpPr>
            <a:spLocks noGrp="1" noChangeArrowheads="1"/>
          </p:cNvSpPr>
          <p:nvPr>
            <p:ph type="dt" idx="1"/>
          </p:nvPr>
        </p:nvSpPr>
        <p:spPr bwMode="auto">
          <a:xfrm>
            <a:off x="5275157" y="0"/>
            <a:ext cx="4033943" cy="35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497" tIns="46749" rIns="93497" bIns="46749" numCol="1" anchor="t" anchorCtr="0" compatLnSpc="1">
            <a:prstTxWarp prst="textNoShape">
              <a:avLst/>
            </a:prstTxWarp>
          </a:bodyPr>
          <a:lstStyle>
            <a:lvl1pPr algn="r">
              <a:defRPr sz="1200"/>
            </a:lvl1pPr>
          </a:lstStyle>
          <a:p>
            <a:endParaRPr lang="en-US"/>
          </a:p>
        </p:txBody>
      </p:sp>
      <p:sp>
        <p:nvSpPr>
          <p:cNvPr id="1028" name="Rectangle 4"/>
          <p:cNvSpPr>
            <a:spLocks noGrp="1" noRot="1" noChangeAspect="1" noChangeArrowheads="1" noTextEdit="1"/>
          </p:cNvSpPr>
          <p:nvPr>
            <p:ph type="sldImg" idx="2"/>
          </p:nvPr>
        </p:nvSpPr>
        <p:spPr bwMode="auto">
          <a:xfrm>
            <a:off x="2892425" y="528638"/>
            <a:ext cx="3525838" cy="26447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1241214" y="3350300"/>
            <a:ext cx="6826673" cy="317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497" tIns="46749" rIns="93497" bIns="4674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ftr" sz="quarter" idx="4"/>
          </p:nvPr>
        </p:nvSpPr>
        <p:spPr bwMode="auto">
          <a:xfrm>
            <a:off x="0" y="6700600"/>
            <a:ext cx="4033943" cy="35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497" tIns="46749" rIns="93497" bIns="46749" numCol="1" anchor="b" anchorCtr="0" compatLnSpc="1">
            <a:prstTxWarp prst="textNoShape">
              <a:avLst/>
            </a:prstTxWarp>
          </a:bodyPr>
          <a:lstStyle>
            <a:lvl1pPr>
              <a:defRPr sz="1200"/>
            </a:lvl1pPr>
          </a:lstStyle>
          <a:p>
            <a:endParaRPr lang="en-US"/>
          </a:p>
        </p:txBody>
      </p:sp>
      <p:sp>
        <p:nvSpPr>
          <p:cNvPr id="1031" name="Rectangle 7"/>
          <p:cNvSpPr>
            <a:spLocks noGrp="1" noChangeArrowheads="1"/>
          </p:cNvSpPr>
          <p:nvPr>
            <p:ph type="sldNum" sz="quarter" idx="5"/>
          </p:nvPr>
        </p:nvSpPr>
        <p:spPr bwMode="auto">
          <a:xfrm>
            <a:off x="5275157" y="6700600"/>
            <a:ext cx="4033943" cy="35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497" tIns="46749" rIns="93497" bIns="46749" numCol="1" anchor="b" anchorCtr="0" compatLnSpc="1">
            <a:prstTxWarp prst="textNoShape">
              <a:avLst/>
            </a:prstTxWarp>
          </a:bodyPr>
          <a:lstStyle>
            <a:lvl1pPr algn="r">
              <a:defRPr sz="1200"/>
            </a:lvl1pPr>
          </a:lstStyle>
          <a:p>
            <a:fld id="{4B3E8646-703D-4B0C-AF1E-C9DC8B2FA4CC}" type="slidenum">
              <a:rPr lang="en-US"/>
              <a:pPr/>
              <a:t>‹#›</a:t>
            </a:fld>
            <a:endParaRPr lang="en-US"/>
          </a:p>
        </p:txBody>
      </p:sp>
    </p:spTree>
    <p:extLst>
      <p:ext uri="{BB962C8B-B14F-4D97-AF65-F5344CB8AC3E}">
        <p14:creationId xmlns:p14="http://schemas.microsoft.com/office/powerpoint/2010/main" val="4429255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84C81-FBB0-46F8-B359-5FAA1353B7FF}" type="slidenum">
              <a:rPr lang="en-US"/>
              <a:pPr/>
              <a:t>1</a:t>
            </a:fld>
            <a:endParaRPr lang="en-US"/>
          </a:p>
        </p:txBody>
      </p:sp>
      <p:sp>
        <p:nvSpPr>
          <p:cNvPr id="70658" name="Rectangle 2"/>
          <p:cNvSpPr>
            <a:spLocks noGrp="1" noRot="1" noChangeAspect="1" noChangeArrowheads="1" noTextEdit="1"/>
          </p:cNvSpPr>
          <p:nvPr>
            <p:ph type="sldImg"/>
          </p:nvPr>
        </p:nvSpPr>
        <p:spPr>
          <a:xfrm>
            <a:off x="2892425" y="528638"/>
            <a:ext cx="3525838" cy="2644775"/>
          </a:xfrm>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10</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11</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14</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15</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17</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18</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19</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20</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2</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3</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4</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5</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6</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7</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8</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B30E-0106-477A-BA50-49442600B839}" type="slidenum">
              <a:rPr lang="en-US"/>
              <a:pPr/>
              <a:t>9</a:t>
            </a:fld>
            <a:endParaRPr lang="en-US"/>
          </a:p>
        </p:txBody>
      </p:sp>
      <p:sp>
        <p:nvSpPr>
          <p:cNvPr id="74754" name="Rectangle 2"/>
          <p:cNvSpPr>
            <a:spLocks noGrp="1" noRot="1" noChangeAspect="1" noChangeArrowheads="1" noTextEdit="1"/>
          </p:cNvSpPr>
          <p:nvPr>
            <p:ph type="sldImg"/>
          </p:nvPr>
        </p:nvSpPr>
        <p:spPr>
          <a:xfrm>
            <a:off x="2892425" y="528638"/>
            <a:ext cx="3525838" cy="2644775"/>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685800" y="2286000"/>
            <a:ext cx="7772400" cy="1143000"/>
          </a:xfrm>
        </p:spPr>
        <p:txBody>
          <a:bodyPr/>
          <a:lstStyle>
            <a:lvl1pPr algn="r">
              <a:defRPr/>
            </a:lvl1pPr>
          </a:lstStyle>
          <a:p>
            <a:pPr lvl="0"/>
            <a:r>
              <a:rPr lang="en-US" noProof="0" smtClean="0"/>
              <a:t>Click to edit Master title style</a:t>
            </a:r>
          </a:p>
        </p:txBody>
      </p:sp>
      <p:sp>
        <p:nvSpPr>
          <p:cNvPr id="76803" name="Rectangle 3"/>
          <p:cNvSpPr>
            <a:spLocks noGrp="1" noChangeArrowheads="1"/>
          </p:cNvSpPr>
          <p:nvPr>
            <p:ph type="subTitle" idx="1"/>
          </p:nvPr>
        </p:nvSpPr>
        <p:spPr>
          <a:xfrm>
            <a:off x="2057400" y="3810000"/>
            <a:ext cx="6400800" cy="1752600"/>
          </a:xfrm>
        </p:spPr>
        <p:txBody>
          <a:bodyPr/>
          <a:lstStyle>
            <a:lvl1pPr marL="0" indent="0" algn="r">
              <a:buFont typeface="Wingdings" pitchFamily="1" charset="2"/>
              <a:buNone/>
              <a:defRPr/>
            </a:lvl1pPr>
          </a:lstStyle>
          <a:p>
            <a:pPr lvl="0"/>
            <a:r>
              <a:rPr lang="en-US" noProof="0" smtClean="0"/>
              <a:t>Click to edit Master subtitle style</a:t>
            </a:r>
          </a:p>
        </p:txBody>
      </p:sp>
      <p:sp>
        <p:nvSpPr>
          <p:cNvPr id="76804" name="Rectangle 4"/>
          <p:cNvSpPr>
            <a:spLocks noGrp="1" noChangeArrowheads="1"/>
          </p:cNvSpPr>
          <p:nvPr>
            <p:ph type="dt" sz="half" idx="2"/>
          </p:nvPr>
        </p:nvSpPr>
        <p:spPr/>
        <p:txBody>
          <a:bodyPr/>
          <a:lstStyle>
            <a:lvl1pPr>
              <a:defRPr/>
            </a:lvl1pPr>
          </a:lstStyle>
          <a:p>
            <a:endParaRPr lang="en-US"/>
          </a:p>
        </p:txBody>
      </p:sp>
      <p:sp>
        <p:nvSpPr>
          <p:cNvPr id="76805" name="Rectangle 5"/>
          <p:cNvSpPr>
            <a:spLocks noGrp="1" noChangeArrowheads="1"/>
          </p:cNvSpPr>
          <p:nvPr>
            <p:ph type="ftr" sz="quarter" idx="3"/>
          </p:nvPr>
        </p:nvSpPr>
        <p:spPr/>
        <p:txBody>
          <a:bodyPr/>
          <a:lstStyle>
            <a:lvl1pPr>
              <a:defRPr/>
            </a:lvl1pPr>
          </a:lstStyle>
          <a:p>
            <a:endParaRPr lang="en-US"/>
          </a:p>
        </p:txBody>
      </p:sp>
      <p:sp>
        <p:nvSpPr>
          <p:cNvPr id="76806" name="Rectangle 6"/>
          <p:cNvSpPr>
            <a:spLocks noGrp="1" noChangeArrowheads="1"/>
          </p:cNvSpPr>
          <p:nvPr>
            <p:ph type="sldNum" sz="quarter" idx="4"/>
          </p:nvPr>
        </p:nvSpPr>
        <p:spPr/>
        <p:txBody>
          <a:bodyPr/>
          <a:lstStyle>
            <a:lvl1pPr>
              <a:defRPr/>
            </a:lvl1pPr>
          </a:lstStyle>
          <a:p>
            <a:fld id="{DE58E0B1-673D-4254-926F-5439739237F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27BD6D-2842-4C22-807B-E72D48C7627C}" type="slidenum">
              <a:rPr lang="en-US"/>
              <a:pPr/>
              <a:t>‹#›</a:t>
            </a:fld>
            <a:endParaRPr lang="en-US"/>
          </a:p>
        </p:txBody>
      </p:sp>
    </p:spTree>
    <p:extLst>
      <p:ext uri="{BB962C8B-B14F-4D97-AF65-F5344CB8AC3E}">
        <p14:creationId xmlns:p14="http://schemas.microsoft.com/office/powerpoint/2010/main" val="92717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7D0494-9DCC-452C-89C3-8C730CC08579}" type="slidenum">
              <a:rPr lang="en-US"/>
              <a:pPr/>
              <a:t>‹#›</a:t>
            </a:fld>
            <a:endParaRPr lang="en-US"/>
          </a:p>
        </p:txBody>
      </p:sp>
    </p:spTree>
    <p:extLst>
      <p:ext uri="{BB962C8B-B14F-4D97-AF65-F5344CB8AC3E}">
        <p14:creationId xmlns:p14="http://schemas.microsoft.com/office/powerpoint/2010/main" val="179469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8E0B1-673D-4254-926F-5439739237F7}" type="slidenum">
              <a:rPr lang="en-US" smtClean="0"/>
              <a:pPr/>
              <a:t>‹#›</a:t>
            </a:fld>
            <a:endParaRPr lang="en-US"/>
          </a:p>
        </p:txBody>
      </p:sp>
    </p:spTree>
    <p:extLst>
      <p:ext uri="{BB962C8B-B14F-4D97-AF65-F5344CB8AC3E}">
        <p14:creationId xmlns:p14="http://schemas.microsoft.com/office/powerpoint/2010/main" val="3213137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CB364-4A0C-4704-B955-7B20DFA03F76}" type="slidenum">
              <a:rPr lang="en-US" smtClean="0"/>
              <a:pPr/>
              <a:t>‹#›</a:t>
            </a:fld>
            <a:endParaRPr lang="en-US"/>
          </a:p>
        </p:txBody>
      </p:sp>
    </p:spTree>
    <p:extLst>
      <p:ext uri="{BB962C8B-B14F-4D97-AF65-F5344CB8AC3E}">
        <p14:creationId xmlns:p14="http://schemas.microsoft.com/office/powerpoint/2010/main" val="3127240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7C311-6A72-4D86-9031-06A0EABB5783}" type="slidenum">
              <a:rPr lang="en-US" smtClean="0"/>
              <a:pPr/>
              <a:t>‹#›</a:t>
            </a:fld>
            <a:endParaRPr lang="en-US"/>
          </a:p>
        </p:txBody>
      </p:sp>
    </p:spTree>
    <p:extLst>
      <p:ext uri="{BB962C8B-B14F-4D97-AF65-F5344CB8AC3E}">
        <p14:creationId xmlns:p14="http://schemas.microsoft.com/office/powerpoint/2010/main" val="1308153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B842-E6DE-483D-AA72-8B94A16C5113}" type="slidenum">
              <a:rPr lang="en-US" smtClean="0"/>
              <a:pPr/>
              <a:t>‹#›</a:t>
            </a:fld>
            <a:endParaRPr lang="en-US"/>
          </a:p>
        </p:txBody>
      </p:sp>
    </p:spTree>
    <p:extLst>
      <p:ext uri="{BB962C8B-B14F-4D97-AF65-F5344CB8AC3E}">
        <p14:creationId xmlns:p14="http://schemas.microsoft.com/office/powerpoint/2010/main" val="664689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8D9F0-616A-4E8E-AFCF-D2344026ABD9}" type="slidenum">
              <a:rPr lang="en-US" smtClean="0"/>
              <a:pPr/>
              <a:t>‹#›</a:t>
            </a:fld>
            <a:endParaRPr lang="en-US"/>
          </a:p>
        </p:txBody>
      </p:sp>
    </p:spTree>
    <p:extLst>
      <p:ext uri="{BB962C8B-B14F-4D97-AF65-F5344CB8AC3E}">
        <p14:creationId xmlns:p14="http://schemas.microsoft.com/office/powerpoint/2010/main" val="1134777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21E69-7110-4518-B09B-9488ACBF400D}" type="slidenum">
              <a:rPr lang="en-US" smtClean="0"/>
              <a:pPr/>
              <a:t>‹#›</a:t>
            </a:fld>
            <a:endParaRPr lang="en-US"/>
          </a:p>
        </p:txBody>
      </p:sp>
    </p:spTree>
    <p:extLst>
      <p:ext uri="{BB962C8B-B14F-4D97-AF65-F5344CB8AC3E}">
        <p14:creationId xmlns:p14="http://schemas.microsoft.com/office/powerpoint/2010/main" val="2467948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A8255-F472-4A18-A181-1DBDB5D5E32D}" type="slidenum">
              <a:rPr lang="en-US" smtClean="0"/>
              <a:pPr/>
              <a:t>‹#›</a:t>
            </a:fld>
            <a:endParaRPr lang="en-US"/>
          </a:p>
        </p:txBody>
      </p:sp>
    </p:spTree>
    <p:extLst>
      <p:ext uri="{BB962C8B-B14F-4D97-AF65-F5344CB8AC3E}">
        <p14:creationId xmlns:p14="http://schemas.microsoft.com/office/powerpoint/2010/main" val="1967236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B0157-3EE7-490F-AE3C-CDBC79A2147C}" type="slidenum">
              <a:rPr lang="en-US" smtClean="0"/>
              <a:pPr/>
              <a:t>‹#›</a:t>
            </a:fld>
            <a:endParaRPr lang="en-US"/>
          </a:p>
        </p:txBody>
      </p:sp>
    </p:spTree>
    <p:extLst>
      <p:ext uri="{BB962C8B-B14F-4D97-AF65-F5344CB8AC3E}">
        <p14:creationId xmlns:p14="http://schemas.microsoft.com/office/powerpoint/2010/main" val="129250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DCB364-4A0C-4704-B955-7B20DFA03F76}" type="slidenum">
              <a:rPr lang="en-US"/>
              <a:pPr/>
              <a:t>‹#›</a:t>
            </a:fld>
            <a:endParaRPr lang="en-US"/>
          </a:p>
        </p:txBody>
      </p:sp>
    </p:spTree>
    <p:extLst>
      <p:ext uri="{BB962C8B-B14F-4D97-AF65-F5344CB8AC3E}">
        <p14:creationId xmlns:p14="http://schemas.microsoft.com/office/powerpoint/2010/main" val="3557154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FC18E-9C80-4733-B837-0CC7651B3654}" type="slidenum">
              <a:rPr lang="en-US" smtClean="0"/>
              <a:pPr/>
              <a:t>‹#›</a:t>
            </a:fld>
            <a:endParaRPr lang="en-US"/>
          </a:p>
        </p:txBody>
      </p:sp>
    </p:spTree>
    <p:extLst>
      <p:ext uri="{BB962C8B-B14F-4D97-AF65-F5344CB8AC3E}">
        <p14:creationId xmlns:p14="http://schemas.microsoft.com/office/powerpoint/2010/main" val="3812957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BD6D-2842-4C22-807B-E72D48C7627C}" type="slidenum">
              <a:rPr lang="en-US" smtClean="0"/>
              <a:pPr/>
              <a:t>‹#›</a:t>
            </a:fld>
            <a:endParaRPr lang="en-US"/>
          </a:p>
        </p:txBody>
      </p:sp>
    </p:spTree>
    <p:extLst>
      <p:ext uri="{BB962C8B-B14F-4D97-AF65-F5344CB8AC3E}">
        <p14:creationId xmlns:p14="http://schemas.microsoft.com/office/powerpoint/2010/main" val="865996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D0494-9DCC-452C-89C3-8C730CC08579}" type="slidenum">
              <a:rPr lang="en-US" smtClean="0"/>
              <a:pPr/>
              <a:t>‹#›</a:t>
            </a:fld>
            <a:endParaRPr lang="en-US"/>
          </a:p>
        </p:txBody>
      </p:sp>
    </p:spTree>
    <p:extLst>
      <p:ext uri="{BB962C8B-B14F-4D97-AF65-F5344CB8AC3E}">
        <p14:creationId xmlns:p14="http://schemas.microsoft.com/office/powerpoint/2010/main" val="173061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47C311-6A72-4D86-9031-06A0EABB5783}" type="slidenum">
              <a:rPr lang="en-US"/>
              <a:pPr/>
              <a:t>‹#›</a:t>
            </a:fld>
            <a:endParaRPr lang="en-US"/>
          </a:p>
        </p:txBody>
      </p:sp>
    </p:spTree>
    <p:extLst>
      <p:ext uri="{BB962C8B-B14F-4D97-AF65-F5344CB8AC3E}">
        <p14:creationId xmlns:p14="http://schemas.microsoft.com/office/powerpoint/2010/main" val="45848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4BB842-E6DE-483D-AA72-8B94A16C5113}" type="slidenum">
              <a:rPr lang="en-US"/>
              <a:pPr/>
              <a:t>‹#›</a:t>
            </a:fld>
            <a:endParaRPr lang="en-US"/>
          </a:p>
        </p:txBody>
      </p:sp>
    </p:spTree>
    <p:extLst>
      <p:ext uri="{BB962C8B-B14F-4D97-AF65-F5344CB8AC3E}">
        <p14:creationId xmlns:p14="http://schemas.microsoft.com/office/powerpoint/2010/main" val="219407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AA8D9F0-616A-4E8E-AFCF-D2344026ABD9}" type="slidenum">
              <a:rPr lang="en-US"/>
              <a:pPr/>
              <a:t>‹#›</a:t>
            </a:fld>
            <a:endParaRPr lang="en-US"/>
          </a:p>
        </p:txBody>
      </p:sp>
    </p:spTree>
    <p:extLst>
      <p:ext uri="{BB962C8B-B14F-4D97-AF65-F5344CB8AC3E}">
        <p14:creationId xmlns:p14="http://schemas.microsoft.com/office/powerpoint/2010/main" val="414220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A021E69-7110-4518-B09B-9488ACBF400D}" type="slidenum">
              <a:rPr lang="en-US"/>
              <a:pPr/>
              <a:t>‹#›</a:t>
            </a:fld>
            <a:endParaRPr lang="en-US"/>
          </a:p>
        </p:txBody>
      </p:sp>
    </p:spTree>
    <p:extLst>
      <p:ext uri="{BB962C8B-B14F-4D97-AF65-F5344CB8AC3E}">
        <p14:creationId xmlns:p14="http://schemas.microsoft.com/office/powerpoint/2010/main" val="346207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D0A8255-F472-4A18-A181-1DBDB5D5E32D}" type="slidenum">
              <a:rPr lang="en-US"/>
              <a:pPr/>
              <a:t>‹#›</a:t>
            </a:fld>
            <a:endParaRPr lang="en-US"/>
          </a:p>
        </p:txBody>
      </p:sp>
    </p:spTree>
    <p:extLst>
      <p:ext uri="{BB962C8B-B14F-4D97-AF65-F5344CB8AC3E}">
        <p14:creationId xmlns:p14="http://schemas.microsoft.com/office/powerpoint/2010/main" val="375362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6B0157-3EE7-490F-AE3C-CDBC79A2147C}" type="slidenum">
              <a:rPr lang="en-US"/>
              <a:pPr/>
              <a:t>‹#›</a:t>
            </a:fld>
            <a:endParaRPr lang="en-US"/>
          </a:p>
        </p:txBody>
      </p:sp>
    </p:spTree>
    <p:extLst>
      <p:ext uri="{BB962C8B-B14F-4D97-AF65-F5344CB8AC3E}">
        <p14:creationId xmlns:p14="http://schemas.microsoft.com/office/powerpoint/2010/main" val="244589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5FC18E-9C80-4733-B837-0CC7651B3654}" type="slidenum">
              <a:rPr lang="en-US"/>
              <a:pPr/>
              <a:t>‹#›</a:t>
            </a:fld>
            <a:endParaRPr lang="en-US"/>
          </a:p>
        </p:txBody>
      </p:sp>
    </p:spTree>
    <p:extLst>
      <p:ext uri="{BB962C8B-B14F-4D97-AF65-F5344CB8AC3E}">
        <p14:creationId xmlns:p14="http://schemas.microsoft.com/office/powerpoint/2010/main" val="63807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12700" dir="8100000" algn="ctr" rotWithShape="0">
                    <a:srgbClr val="FFFFFF">
                      <a:alpha val="75000"/>
                    </a:srgbClr>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defRPr>
            </a:lvl1pPr>
          </a:lstStyle>
          <a:p>
            <a:endParaRPr lang="en-US"/>
          </a:p>
        </p:txBody>
      </p:sp>
      <p:sp>
        <p:nvSpPr>
          <p:cNvPr id="757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12700" dir="8100000" algn="ctr" rotWithShape="0">
                    <a:srgbClr val="FFFFFF">
                      <a:alpha val="75000"/>
                    </a:srgbClr>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endParaRPr lang="en-US"/>
          </a:p>
        </p:txBody>
      </p:sp>
      <p:sp>
        <p:nvSpPr>
          <p:cNvPr id="7578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12700" dir="8100000" algn="ctr" rotWithShape="0">
                    <a:srgbClr val="FFFFFF">
                      <a:alpha val="75000"/>
                    </a:srgbClr>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fld id="{A69102C6-E566-4C3A-9AC8-39BA7702429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 charset="0"/>
          <a:ea typeface="MS Pゴシック" pitchFamily="-92" charset="-128"/>
        </a:defRPr>
      </a:lvl2pPr>
      <a:lvl3pPr algn="ctr" rtl="0" eaLnBrk="1" fontAlgn="base" hangingPunct="1">
        <a:spcBef>
          <a:spcPct val="0"/>
        </a:spcBef>
        <a:spcAft>
          <a:spcPct val="0"/>
        </a:spcAft>
        <a:defRPr sz="4400">
          <a:solidFill>
            <a:schemeClr val="tx2"/>
          </a:solidFill>
          <a:latin typeface="Times New Roman" pitchFamily="1" charset="0"/>
          <a:ea typeface="MS Pゴシック" pitchFamily="-92" charset="-128"/>
        </a:defRPr>
      </a:lvl3pPr>
      <a:lvl4pPr algn="ctr" rtl="0" eaLnBrk="1" fontAlgn="base" hangingPunct="1">
        <a:spcBef>
          <a:spcPct val="0"/>
        </a:spcBef>
        <a:spcAft>
          <a:spcPct val="0"/>
        </a:spcAft>
        <a:defRPr sz="4400">
          <a:solidFill>
            <a:schemeClr val="tx2"/>
          </a:solidFill>
          <a:latin typeface="Times New Roman" pitchFamily="1" charset="0"/>
          <a:ea typeface="MS Pゴシック" pitchFamily="-92" charset="-128"/>
        </a:defRPr>
      </a:lvl4pPr>
      <a:lvl5pPr algn="ctr" rtl="0" eaLnBrk="1" fontAlgn="base" hangingPunct="1">
        <a:spcBef>
          <a:spcPct val="0"/>
        </a:spcBef>
        <a:spcAft>
          <a:spcPct val="0"/>
        </a:spcAft>
        <a:defRPr sz="4400">
          <a:solidFill>
            <a:schemeClr val="tx2"/>
          </a:solidFill>
          <a:latin typeface="Times New Roman" pitchFamily="1" charset="0"/>
          <a:ea typeface="MS Pゴシック" pitchFamily="-92" charset="-128"/>
        </a:defRPr>
      </a:lvl5pPr>
      <a:lvl6pPr marL="457200" algn="ctr" rtl="0" eaLnBrk="1" fontAlgn="base" hangingPunct="1">
        <a:spcBef>
          <a:spcPct val="0"/>
        </a:spcBef>
        <a:spcAft>
          <a:spcPct val="0"/>
        </a:spcAft>
        <a:defRPr sz="4400">
          <a:solidFill>
            <a:schemeClr val="tx2"/>
          </a:solidFill>
          <a:latin typeface="Times New Roman" pitchFamily="1" charset="0"/>
          <a:ea typeface="MS Pゴシック" pitchFamily="-92" charset="-128"/>
        </a:defRPr>
      </a:lvl6pPr>
      <a:lvl7pPr marL="914400" algn="ctr" rtl="0" eaLnBrk="1" fontAlgn="base" hangingPunct="1">
        <a:spcBef>
          <a:spcPct val="0"/>
        </a:spcBef>
        <a:spcAft>
          <a:spcPct val="0"/>
        </a:spcAft>
        <a:defRPr sz="4400">
          <a:solidFill>
            <a:schemeClr val="tx2"/>
          </a:solidFill>
          <a:latin typeface="Times New Roman" pitchFamily="1" charset="0"/>
          <a:ea typeface="MS Pゴシック" pitchFamily="-92" charset="-128"/>
        </a:defRPr>
      </a:lvl7pPr>
      <a:lvl8pPr marL="1371600" algn="ctr" rtl="0" eaLnBrk="1" fontAlgn="base" hangingPunct="1">
        <a:spcBef>
          <a:spcPct val="0"/>
        </a:spcBef>
        <a:spcAft>
          <a:spcPct val="0"/>
        </a:spcAft>
        <a:defRPr sz="4400">
          <a:solidFill>
            <a:schemeClr val="tx2"/>
          </a:solidFill>
          <a:latin typeface="Times New Roman" pitchFamily="1" charset="0"/>
          <a:ea typeface="MS Pゴシック" pitchFamily="-92" charset="-128"/>
        </a:defRPr>
      </a:lvl8pPr>
      <a:lvl9pPr marL="1828800" algn="ctr" rtl="0" eaLnBrk="1" fontAlgn="base" hangingPunct="1">
        <a:spcBef>
          <a:spcPct val="0"/>
        </a:spcBef>
        <a:spcAft>
          <a:spcPct val="0"/>
        </a:spcAft>
        <a:defRPr sz="4400">
          <a:solidFill>
            <a:schemeClr val="tx2"/>
          </a:solidFill>
          <a:latin typeface="Times New Roman" pitchFamily="1" charset="0"/>
          <a:ea typeface="MS Pゴシック" pitchFamily="-92" charset="-128"/>
        </a:defRPr>
      </a:lvl9pPr>
    </p:titleStyle>
    <p:bodyStyle>
      <a:lvl1pPr marL="342900" indent="-342900" algn="l" rtl="0" eaLnBrk="1" fontAlgn="base" hangingPunct="1">
        <a:spcBef>
          <a:spcPct val="20000"/>
        </a:spcBef>
        <a:spcAft>
          <a:spcPct val="0"/>
        </a:spcAft>
        <a:buFont typeface="Wingdings" pitchFamily="1"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1" charset="2"/>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Wingdings" pitchFamily="1" charset="2"/>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Wingdings" pitchFamily="1"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1"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1"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1"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1"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1"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102C6-E566-4C3A-9AC8-39BA7702429B}" type="slidenum">
              <a:rPr lang="en-US" smtClean="0"/>
              <a:pPr/>
              <a:t>‹#›</a:t>
            </a:fld>
            <a:endParaRPr lang="en-US"/>
          </a:p>
        </p:txBody>
      </p:sp>
    </p:spTree>
    <p:extLst>
      <p:ext uri="{BB962C8B-B14F-4D97-AF65-F5344CB8AC3E}">
        <p14:creationId xmlns:p14="http://schemas.microsoft.com/office/powerpoint/2010/main" val="291045815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radford.edu/content/budget/budget-office/reports.html" TargetMode="Externa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hyperlink" Target="http://research.schev.edu/?u8P" TargetMode="External"/><Relationship Id="rId13" Type="http://schemas.openxmlformats.org/officeDocument/2006/relationships/hyperlink" Target="http://research.schev.edu/?u9T" TargetMode="External"/><Relationship Id="rId3" Type="http://schemas.openxmlformats.org/officeDocument/2006/relationships/hyperlink" Target="http://research.schev.edu/?u7G" TargetMode="External"/><Relationship Id="rId7" Type="http://schemas.openxmlformats.org/officeDocument/2006/relationships/hyperlink" Target="http://research.schev.edu/?u8N" TargetMode="External"/><Relationship Id="rId12" Type="http://schemas.openxmlformats.org/officeDocument/2006/relationships/hyperlink" Target="http://research.schev.edu/?u9O" TargetMode="External"/><Relationship Id="rId2" Type="http://schemas.openxmlformats.org/officeDocument/2006/relationships/hyperlink" Target="http://research.schev.edu/?u7K" TargetMode="External"/><Relationship Id="rId16" Type="http://schemas.openxmlformats.org/officeDocument/2006/relationships/hyperlink" Target="http://research.schev.edu/?u9R" TargetMode="External"/><Relationship Id="rId1" Type="http://schemas.openxmlformats.org/officeDocument/2006/relationships/slideLayout" Target="../slideLayouts/slideLayout18.xml"/><Relationship Id="rId6" Type="http://schemas.openxmlformats.org/officeDocument/2006/relationships/hyperlink" Target="http://research.schev.edu/?u8A" TargetMode="External"/><Relationship Id="rId11" Type="http://schemas.openxmlformats.org/officeDocument/2006/relationships/hyperlink" Target="http://research.schev.edu/?u9V" TargetMode="External"/><Relationship Id="rId5" Type="http://schemas.openxmlformats.org/officeDocument/2006/relationships/hyperlink" Target="http://research.schev.edu/?u86" TargetMode="External"/><Relationship Id="rId15" Type="http://schemas.openxmlformats.org/officeDocument/2006/relationships/hyperlink" Target="http://research.schev.edu/?u9Y" TargetMode="External"/><Relationship Id="rId10" Type="http://schemas.openxmlformats.org/officeDocument/2006/relationships/hyperlink" Target="http://research.schev.edu/?u8G" TargetMode="External"/><Relationship Id="rId4" Type="http://schemas.openxmlformats.org/officeDocument/2006/relationships/hyperlink" Target="http://research.schev.edu/?u7Z" TargetMode="External"/><Relationship Id="rId9" Type="http://schemas.openxmlformats.org/officeDocument/2006/relationships/hyperlink" Target="http://research.schev.edu/?u8X" TargetMode="External"/><Relationship Id="rId14" Type="http://schemas.openxmlformats.org/officeDocument/2006/relationships/hyperlink" Target="http://research.schev.edu/?u9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http://chronicle.com/article/faculty-salaries-table-2012/131433"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2" name="Picture 54"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6096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92" name="Text Box 44"/>
          <p:cNvSpPr txBox="1">
            <a:spLocks noChangeArrowheads="1"/>
          </p:cNvSpPr>
          <p:nvPr/>
        </p:nvSpPr>
        <p:spPr bwMode="auto">
          <a:xfrm>
            <a:off x="317500" y="1873250"/>
            <a:ext cx="8458200"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4000" dirty="0" smtClean="0">
                <a:solidFill>
                  <a:srgbClr val="808080"/>
                </a:solidFill>
                <a:latin typeface="Times" pitchFamily="1" charset="0"/>
              </a:rPr>
              <a:t>Radford University</a:t>
            </a:r>
            <a:endParaRPr lang="en-US" sz="4000" dirty="0">
              <a:solidFill>
                <a:srgbClr val="808080"/>
              </a:solidFill>
              <a:latin typeface="Times" pitchFamily="1" charset="0"/>
            </a:endParaRPr>
          </a:p>
        </p:txBody>
      </p:sp>
      <p:sp>
        <p:nvSpPr>
          <p:cNvPr id="2093" name="Text Box 45"/>
          <p:cNvSpPr txBox="1">
            <a:spLocks noChangeArrowheads="1"/>
          </p:cNvSpPr>
          <p:nvPr/>
        </p:nvSpPr>
        <p:spPr bwMode="auto">
          <a:xfrm>
            <a:off x="1219200" y="2720855"/>
            <a:ext cx="6858000"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ts val="0"/>
              </a:spcBef>
            </a:pPr>
            <a:r>
              <a:rPr lang="en-US" dirty="0" smtClean="0">
                <a:latin typeface="Times" pitchFamily="1" charset="0"/>
              </a:rPr>
              <a:t>Presentation to the </a:t>
            </a:r>
          </a:p>
          <a:p>
            <a:pPr algn="ctr">
              <a:spcBef>
                <a:spcPts val="0"/>
              </a:spcBef>
            </a:pPr>
            <a:r>
              <a:rPr lang="en-US" dirty="0" smtClean="0">
                <a:latin typeface="Times" pitchFamily="1" charset="0"/>
              </a:rPr>
              <a:t>Academic Affairs Committee of the Board of Visitors</a:t>
            </a:r>
            <a:endParaRPr lang="en-US" dirty="0">
              <a:latin typeface="Times" pitchFamily="1" charset="0"/>
            </a:endParaRPr>
          </a:p>
        </p:txBody>
      </p:sp>
      <p:sp>
        <p:nvSpPr>
          <p:cNvPr id="2099" name="Text Box 51"/>
          <p:cNvSpPr txBox="1">
            <a:spLocks noChangeArrowheads="1"/>
          </p:cNvSpPr>
          <p:nvPr/>
        </p:nvSpPr>
        <p:spPr bwMode="auto">
          <a:xfrm>
            <a:off x="7010400" y="4876800"/>
            <a:ext cx="2133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64000"/>
              </a:lnSpc>
            </a:pPr>
            <a:r>
              <a:rPr lang="en-US" sz="1200" b="1">
                <a:solidFill>
                  <a:srgbClr val="FFFFFF"/>
                </a:solidFill>
                <a:latin typeface="Times" pitchFamily="1" charset="0"/>
              </a:rPr>
              <a:t>Place logo </a:t>
            </a:r>
          </a:p>
          <a:p>
            <a:pPr algn="ctr">
              <a:lnSpc>
                <a:spcPct val="64000"/>
              </a:lnSpc>
            </a:pPr>
            <a:r>
              <a:rPr lang="en-US" sz="1200" b="1">
                <a:solidFill>
                  <a:srgbClr val="FFFFFF"/>
                </a:solidFill>
                <a:latin typeface="Times" pitchFamily="1" charset="0"/>
              </a:rPr>
              <a:t>or logotype here,</a:t>
            </a:r>
          </a:p>
          <a:p>
            <a:pPr algn="ctr">
              <a:lnSpc>
                <a:spcPct val="64000"/>
              </a:lnSpc>
            </a:pPr>
            <a:r>
              <a:rPr lang="en-US" sz="1200" b="1">
                <a:solidFill>
                  <a:srgbClr val="FFFFFF"/>
                </a:solidFill>
                <a:latin typeface="Times" pitchFamily="1" charset="0"/>
              </a:rPr>
              <a:t>otherwise</a:t>
            </a:r>
          </a:p>
          <a:p>
            <a:pPr algn="ctr">
              <a:lnSpc>
                <a:spcPct val="64000"/>
              </a:lnSpc>
            </a:pPr>
            <a:r>
              <a:rPr lang="en-US" sz="1200" b="1">
                <a:solidFill>
                  <a:srgbClr val="FFFFFF"/>
                </a:solidFill>
                <a:latin typeface="Times" pitchFamily="1" charset="0"/>
              </a:rPr>
              <a:t>delete this.</a:t>
            </a:r>
            <a:endParaRPr lang="en-US" sz="800" b="1">
              <a:solidFill>
                <a:srgbClr val="FFFFFF"/>
              </a:solidFill>
              <a:latin typeface="Times" pitchFamily="1" charset="0"/>
            </a:endParaRPr>
          </a:p>
        </p:txBody>
      </p:sp>
      <p:sp>
        <p:nvSpPr>
          <p:cNvPr id="2100" name="Text Box 52"/>
          <p:cNvSpPr txBox="1">
            <a:spLocks noChangeArrowheads="1"/>
          </p:cNvSpPr>
          <p:nvPr/>
        </p:nvSpPr>
        <p:spPr bwMode="auto">
          <a:xfrm>
            <a:off x="342901" y="3778250"/>
            <a:ext cx="844550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i="1" dirty="0" smtClean="0">
                <a:solidFill>
                  <a:srgbClr val="1C3751"/>
                </a:solidFill>
                <a:latin typeface="Times" pitchFamily="1" charset="0"/>
              </a:rPr>
              <a:t>May 9, 2013</a:t>
            </a:r>
            <a:endParaRPr lang="en-US" sz="1800" i="1" dirty="0">
              <a:solidFill>
                <a:srgbClr val="1C3751"/>
              </a:solidFill>
              <a:latin typeface="Times" pitchFamily="1" charset="0"/>
            </a:endParaRPr>
          </a:p>
        </p:txBody>
      </p:sp>
      <p:sp>
        <p:nvSpPr>
          <p:cNvPr id="2103" name="Text Box 55"/>
          <p:cNvSpPr txBox="1">
            <a:spLocks noChangeArrowheads="1"/>
          </p:cNvSpPr>
          <p:nvPr/>
        </p:nvSpPr>
        <p:spPr bwMode="auto">
          <a:xfrm>
            <a:off x="444501" y="6248400"/>
            <a:ext cx="8343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1" dirty="0" smtClean="0">
                <a:solidFill>
                  <a:srgbClr val="FFFFFF"/>
                </a:solidFill>
                <a:latin typeface="Times" pitchFamily="1" charset="0"/>
              </a:rPr>
              <a:t>Presented by: Laura Jacobsen, ljacobsen@radford.edu </a:t>
            </a:r>
            <a:endParaRPr lang="en-US" sz="1400" b="1" dirty="0">
              <a:solidFill>
                <a:srgbClr val="FFFFFF"/>
              </a:solidFill>
              <a:latin typeface="Times" pitchFamily="1"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5745" y="1828801"/>
            <a:ext cx="8229600" cy="2246769"/>
          </a:xfrm>
          <a:prstGeom prst="rect">
            <a:avLst/>
          </a:prstGeom>
          <a:noFill/>
        </p:spPr>
        <p:txBody>
          <a:bodyPr wrap="square" rtlCol="0">
            <a:spAutoFit/>
          </a:bodyPr>
          <a:lstStyle/>
          <a:p>
            <a:r>
              <a:rPr lang="en-US" sz="2000" dirty="0"/>
              <a:t>Education:                           </a:t>
            </a:r>
            <a:endParaRPr lang="en-US" sz="2000" dirty="0" smtClean="0"/>
          </a:p>
          <a:p>
            <a:pPr marL="342900" indent="-342900">
              <a:buFont typeface="Arial" pitchFamily="34" charset="0"/>
              <a:buChar char="•"/>
            </a:pPr>
            <a:r>
              <a:rPr lang="en-US" sz="2000" dirty="0" smtClean="0"/>
              <a:t>ESHE </a:t>
            </a:r>
            <a:r>
              <a:rPr lang="en-US" sz="2000" dirty="0"/>
              <a:t>and RCPT majors are popular majors but there is a continuing shortage of major classes available for them</a:t>
            </a:r>
            <a:r>
              <a:rPr lang="en-US" sz="2000" dirty="0" smtClean="0"/>
              <a:t>.</a:t>
            </a:r>
          </a:p>
          <a:p>
            <a:pPr marL="342900" indent="-342900">
              <a:buFont typeface="Arial" pitchFamily="34" charset="0"/>
              <a:buChar char="•"/>
            </a:pPr>
            <a:r>
              <a:rPr lang="en-US" sz="2000" dirty="0" smtClean="0"/>
              <a:t>BIOL 322 – There are current students in ESHE who could not add this class (and some of the community colleges’ anatomy classes are already full this summer – our students have checked); there are no seats for new transfer students in any major</a:t>
            </a:r>
          </a:p>
        </p:txBody>
      </p:sp>
      <p:sp>
        <p:nvSpPr>
          <p:cNvPr id="6" name="Text Box 10"/>
          <p:cNvSpPr txBox="1">
            <a:spLocks noChangeArrowheads="1"/>
          </p:cNvSpPr>
          <p:nvPr/>
        </p:nvSpPr>
        <p:spPr bwMode="auto">
          <a:xfrm>
            <a:off x="457200" y="990601"/>
            <a:ext cx="8305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200" dirty="0" smtClean="0">
                <a:latin typeface="Times" pitchFamily="1" charset="0"/>
              </a:rPr>
              <a:t>Examples of Enrollment Challenges: Fall 2013</a:t>
            </a:r>
          </a:p>
        </p:txBody>
      </p:sp>
    </p:spTree>
    <p:extLst>
      <p:ext uri="{BB962C8B-B14F-4D97-AF65-F5344CB8AC3E}">
        <p14:creationId xmlns:p14="http://schemas.microsoft.com/office/powerpoint/2010/main" val="1744795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5745" y="1828800"/>
            <a:ext cx="8229600" cy="2862322"/>
          </a:xfrm>
          <a:prstGeom prst="rect">
            <a:avLst/>
          </a:prstGeom>
          <a:noFill/>
        </p:spPr>
        <p:txBody>
          <a:bodyPr wrap="square" rtlCol="0">
            <a:spAutoFit/>
          </a:bodyPr>
          <a:lstStyle/>
          <a:p>
            <a:r>
              <a:rPr lang="en-US" sz="2000" dirty="0"/>
              <a:t>Waldron </a:t>
            </a:r>
            <a:r>
              <a:rPr lang="en-US" sz="2000" dirty="0" smtClean="0"/>
              <a:t>College of Health and Human Services &amp; </a:t>
            </a:r>
            <a:r>
              <a:rPr lang="en-US" sz="2000" dirty="0"/>
              <a:t>others:    </a:t>
            </a:r>
            <a:r>
              <a:rPr lang="en-US" sz="1800" dirty="0"/>
              <a:t>       </a:t>
            </a:r>
            <a:endParaRPr lang="en-US" sz="1800" dirty="0" smtClean="0"/>
          </a:p>
          <a:p>
            <a:pPr marL="342900" indent="-342900">
              <a:buFont typeface="Arial" pitchFamily="34" charset="0"/>
              <a:buChar char="•"/>
            </a:pPr>
            <a:r>
              <a:rPr lang="en-US" sz="2000" dirty="0" smtClean="0"/>
              <a:t>STAT </a:t>
            </a:r>
            <a:r>
              <a:rPr lang="en-US" sz="2000" dirty="0"/>
              <a:t>200 – </a:t>
            </a:r>
            <a:r>
              <a:rPr lang="en-US" sz="2000" dirty="0" smtClean="0"/>
              <a:t>There </a:t>
            </a:r>
            <a:r>
              <a:rPr lang="en-US" sz="2000" dirty="0"/>
              <a:t>will be shortages for new transfer </a:t>
            </a:r>
            <a:r>
              <a:rPr lang="en-US" sz="2000" dirty="0" smtClean="0"/>
              <a:t>students. We </a:t>
            </a:r>
            <a:r>
              <a:rPr lang="en-US" sz="2000" dirty="0"/>
              <a:t>don’t know the numbers yet</a:t>
            </a:r>
          </a:p>
          <a:p>
            <a:pPr marL="342900" indent="-342900">
              <a:buFont typeface="Arial" pitchFamily="34" charset="0"/>
              <a:buChar char="•"/>
            </a:pPr>
            <a:r>
              <a:rPr lang="en-US" sz="2000" dirty="0"/>
              <a:t>BIOL 105 – </a:t>
            </a:r>
            <a:r>
              <a:rPr lang="en-US" sz="2000" dirty="0" smtClean="0"/>
              <a:t>We </a:t>
            </a:r>
            <a:r>
              <a:rPr lang="en-US" sz="2000" dirty="0"/>
              <a:t>know there will be shortages for Pre-Nursing and ESHE freshmen </a:t>
            </a:r>
            <a:endParaRPr lang="en-US" sz="2000" dirty="0" smtClean="0"/>
          </a:p>
          <a:p>
            <a:pPr marL="342900" indent="-342900">
              <a:buFont typeface="Arial" pitchFamily="34" charset="0"/>
              <a:buChar char="•"/>
            </a:pPr>
            <a:r>
              <a:rPr lang="en-US" sz="2000" dirty="0" smtClean="0"/>
              <a:t>CHEM </a:t>
            </a:r>
            <a:r>
              <a:rPr lang="en-US" sz="2000" dirty="0"/>
              <a:t>120 – Pre-Nursing students have to take BIOL 105 or CHEM 120 in fall – if BIOL 105 is unavailable, we will be short seats in CHEM 120</a:t>
            </a:r>
          </a:p>
          <a:p>
            <a:pPr marL="342900" indent="-342900">
              <a:buFont typeface="Arial" pitchFamily="34" charset="0"/>
              <a:buChar char="•"/>
            </a:pPr>
            <a:r>
              <a:rPr lang="en-US" sz="2000" dirty="0"/>
              <a:t>BIOL 103 – </a:t>
            </a:r>
            <a:r>
              <a:rPr lang="en-US" sz="2000" dirty="0" smtClean="0"/>
              <a:t>There </a:t>
            </a:r>
            <a:r>
              <a:rPr lang="en-US" sz="2000" dirty="0"/>
              <a:t>are no openings for current or new </a:t>
            </a:r>
            <a:r>
              <a:rPr lang="en-US" sz="2000" dirty="0" smtClean="0"/>
              <a:t>students</a:t>
            </a:r>
          </a:p>
        </p:txBody>
      </p:sp>
      <p:sp>
        <p:nvSpPr>
          <p:cNvPr id="5" name="Text Box 10"/>
          <p:cNvSpPr txBox="1">
            <a:spLocks noChangeArrowheads="1"/>
          </p:cNvSpPr>
          <p:nvPr/>
        </p:nvSpPr>
        <p:spPr bwMode="auto">
          <a:xfrm>
            <a:off x="457200" y="990601"/>
            <a:ext cx="8305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200" dirty="0" smtClean="0">
                <a:latin typeface="Times" pitchFamily="1" charset="0"/>
              </a:rPr>
              <a:t>Examples of Enrollment Challenges: Fall 2013</a:t>
            </a:r>
          </a:p>
        </p:txBody>
      </p:sp>
    </p:spTree>
    <p:extLst>
      <p:ext uri="{BB962C8B-B14F-4D97-AF65-F5344CB8AC3E}">
        <p14:creationId xmlns:p14="http://schemas.microsoft.com/office/powerpoint/2010/main" val="385492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685800" y="6206008"/>
            <a:ext cx="5092100" cy="369332"/>
          </a:xfrm>
          <a:prstGeom prst="rect">
            <a:avLst/>
          </a:prstGeom>
          <a:noFill/>
        </p:spPr>
        <p:txBody>
          <a:bodyPr wrap="none" rtlCol="0">
            <a:spAutoFit/>
          </a:bodyPr>
          <a:lstStyle/>
          <a:p>
            <a:r>
              <a:rPr lang="en-US" sz="1800" dirty="0" smtClean="0"/>
              <a:t>Source: Office of Budget and Financial Planning</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3118564774"/>
              </p:ext>
            </p:extLst>
          </p:nvPr>
        </p:nvGraphicFramePr>
        <p:xfrm>
          <a:off x="304800" y="1219201"/>
          <a:ext cx="8382001" cy="4800598"/>
        </p:xfrm>
        <a:graphic>
          <a:graphicData uri="http://schemas.openxmlformats.org/drawingml/2006/table">
            <a:tbl>
              <a:tblPr/>
              <a:tblGrid>
                <a:gridCol w="894726"/>
                <a:gridCol w="3192591"/>
                <a:gridCol w="1073671"/>
                <a:gridCol w="1073671"/>
                <a:gridCol w="1073671"/>
                <a:gridCol w="1073671"/>
              </a:tblGrid>
              <a:tr h="457480">
                <a:tc>
                  <a:txBody>
                    <a:bodyPr/>
                    <a:lstStyle/>
                    <a:p>
                      <a:pPr algn="ctr" fontAlgn="b"/>
                      <a:r>
                        <a:rPr lang="en-US" sz="1600" b="1" i="0" u="none" strike="noStrike" dirty="0">
                          <a:solidFill>
                            <a:srgbClr val="FFFFFF"/>
                          </a:solidFill>
                          <a:effectLst/>
                          <a:latin typeface="Arial"/>
                        </a:rPr>
                        <a:t>Rank</a:t>
                      </a: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l" fontAlgn="b"/>
                      <a:r>
                        <a:rPr lang="en-US" sz="1600" b="1" i="0" u="none" strike="noStrike" dirty="0">
                          <a:solidFill>
                            <a:srgbClr val="FFFFFF"/>
                          </a:solidFill>
                          <a:effectLst/>
                          <a:latin typeface="Arial"/>
                        </a:rPr>
                        <a:t>Institution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fontAlgn="b"/>
                      <a:r>
                        <a:rPr lang="en-US" sz="1400" b="1" i="0" u="none" strike="noStrike">
                          <a:solidFill>
                            <a:srgbClr val="FFFFFF"/>
                          </a:solidFill>
                          <a:effectLst/>
                          <a:latin typeface="Arial"/>
                        </a:rPr>
                        <a:t>FY12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fontAlgn="b"/>
                      <a:r>
                        <a:rPr lang="en-US" sz="1400" b="1" i="0" u="none" strike="noStrike">
                          <a:solidFill>
                            <a:srgbClr val="FFFFFF"/>
                          </a:solidFill>
                          <a:effectLst/>
                          <a:latin typeface="Arial"/>
                        </a:rPr>
                        <a:t>FY13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fontAlgn="b"/>
                      <a:r>
                        <a:rPr lang="en-US" sz="1400" b="1" i="0" u="none" strike="noStrike">
                          <a:solidFill>
                            <a:srgbClr val="FFFFFF"/>
                          </a:solidFill>
                          <a:effectLst/>
                          <a:latin typeface="Arial"/>
                        </a:rPr>
                        <a:t>$ Change From FY12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fontAlgn="b"/>
                      <a:r>
                        <a:rPr lang="en-US" sz="1400" b="1" i="0" u="none" strike="noStrike">
                          <a:solidFill>
                            <a:srgbClr val="FFFFFF"/>
                          </a:solidFill>
                          <a:effectLst/>
                          <a:latin typeface="Arial"/>
                        </a:rPr>
                        <a:t>% Change From FY12</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r>
              <a:tr h="272968">
                <a:tc>
                  <a:txBody>
                    <a:bodyPr/>
                    <a:lstStyle/>
                    <a:p>
                      <a:pPr algn="ctr" fontAlgn="ctr"/>
                      <a:r>
                        <a:rPr lang="en-US" sz="1400" b="0" i="0" u="none" strike="noStrike" dirty="0" smtClean="0">
                          <a:solidFill>
                            <a:srgbClr val="000000"/>
                          </a:solidFill>
                          <a:effectLst/>
                          <a:latin typeface="Arial"/>
                        </a:rPr>
                        <a:t>1</a:t>
                      </a:r>
                      <a:endParaRPr lang="en-US" sz="1400" b="0" i="0" u="none" strike="noStrike" dirty="0">
                        <a:solidFill>
                          <a:srgbClr val="000000"/>
                        </a:solidFill>
                        <a:effectLst/>
                        <a:latin typeface="Arial"/>
                      </a:endParaRPr>
                    </a:p>
                  </a:txBody>
                  <a:tcPr marL="0" marR="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smtClean="0">
                          <a:solidFill>
                            <a:srgbClr val="000000"/>
                          </a:solidFill>
                          <a:effectLst/>
                          <a:latin typeface="Arial"/>
                        </a:rPr>
                        <a:t>Virginia Military Institute</a:t>
                      </a:r>
                      <a:endParaRPr lang="en-US" sz="1400" b="0"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$13,184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$13,835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$651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4.9%</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8">
                <a:tc>
                  <a:txBody>
                    <a:bodyPr/>
                    <a:lstStyle/>
                    <a:p>
                      <a:pPr algn="ctr" fontAlgn="b"/>
                      <a:r>
                        <a:rPr lang="en-US" sz="1400" b="0" i="0" u="none" strike="noStrike" smtClean="0">
                          <a:solidFill>
                            <a:srgbClr val="000000"/>
                          </a:solidFill>
                          <a:effectLst/>
                          <a:latin typeface="Arial"/>
                        </a:rPr>
                        <a:t>2</a:t>
                      </a:r>
                      <a:endParaRPr lang="en-US" sz="1400" b="0" i="0" u="none" strike="noStrike">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smtClean="0">
                          <a:solidFill>
                            <a:srgbClr val="000000"/>
                          </a:solidFill>
                          <a:effectLst/>
                          <a:latin typeface="Arial"/>
                        </a:rPr>
                        <a:t>College of William &amp; Mary</a:t>
                      </a:r>
                      <a:endParaRPr lang="en-US" sz="1400" b="0"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$13,132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$13,570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$438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3.3%</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8">
                <a:tc>
                  <a:txBody>
                    <a:bodyPr/>
                    <a:lstStyle/>
                    <a:p>
                      <a:pPr algn="ctr" fontAlgn="b"/>
                      <a:r>
                        <a:rPr lang="en-US" sz="1400" b="0" i="0" u="none" strike="noStrike" smtClean="0">
                          <a:solidFill>
                            <a:srgbClr val="000000"/>
                          </a:solidFill>
                          <a:effectLst/>
                          <a:latin typeface="Arial"/>
                        </a:rPr>
                        <a:t>3</a:t>
                      </a:r>
                      <a:endParaRPr lang="en-US" sz="1400" b="0" i="0" u="none" strike="noStrike">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smtClean="0">
                          <a:solidFill>
                            <a:srgbClr val="000000"/>
                          </a:solidFill>
                          <a:effectLst/>
                          <a:latin typeface="Arial"/>
                        </a:rPr>
                        <a:t>University of Virginia</a:t>
                      </a:r>
                      <a:endParaRPr lang="en-US" sz="1400" b="0"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$11,576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$12,006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$430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3.7%</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8">
                <a:tc>
                  <a:txBody>
                    <a:bodyPr/>
                    <a:lstStyle/>
                    <a:p>
                      <a:pPr algn="ctr" fontAlgn="b"/>
                      <a:r>
                        <a:rPr lang="en-US" sz="1400" b="0" i="0" u="none" strike="noStrike" smtClean="0">
                          <a:solidFill>
                            <a:srgbClr val="000000"/>
                          </a:solidFill>
                          <a:effectLst/>
                          <a:latin typeface="Arial"/>
                        </a:rPr>
                        <a:t>4</a:t>
                      </a:r>
                      <a:endParaRPr lang="en-US" sz="1400" b="0" i="0" u="none" strike="noStrike">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smtClean="0">
                          <a:solidFill>
                            <a:srgbClr val="000000"/>
                          </a:solidFill>
                          <a:effectLst/>
                          <a:latin typeface="Arial"/>
                        </a:rPr>
                        <a:t>Virginia Tech</a:t>
                      </a:r>
                      <a:endParaRPr lang="en-US" sz="1400" b="0"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$10,509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$10,923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$414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3.9%</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8">
                <a:tc>
                  <a:txBody>
                    <a:bodyPr/>
                    <a:lstStyle/>
                    <a:p>
                      <a:pPr algn="ctr" fontAlgn="b"/>
                      <a:r>
                        <a:rPr lang="en-US" sz="1400" b="0" i="0" u="none" strike="noStrike" dirty="0" smtClean="0">
                          <a:solidFill>
                            <a:srgbClr val="000000"/>
                          </a:solidFill>
                          <a:effectLst/>
                          <a:latin typeface="Arial"/>
                        </a:rPr>
                        <a:t>5</a:t>
                      </a:r>
                      <a:endParaRPr lang="en-US" sz="1400" b="0" i="0" u="none" strike="noStrike" dirty="0">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smtClean="0">
                          <a:solidFill>
                            <a:srgbClr val="000000"/>
                          </a:solidFill>
                          <a:effectLst/>
                          <a:latin typeface="Arial"/>
                        </a:rPr>
                        <a:t>Longwood University</a:t>
                      </a:r>
                      <a:endParaRPr lang="en-US" sz="1400" b="0"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a:rPr>
                        <a:t>$10,530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a:rPr>
                        <a:t>$10,890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a:rPr>
                        <a:t>$360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a:rPr>
                        <a:t>3.4%</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2968">
                <a:tc>
                  <a:txBody>
                    <a:bodyPr/>
                    <a:lstStyle/>
                    <a:p>
                      <a:pPr algn="ctr" fontAlgn="b"/>
                      <a:r>
                        <a:rPr lang="en-US" sz="1400" b="0" i="0" u="none" strike="noStrike" smtClean="0">
                          <a:solidFill>
                            <a:srgbClr val="000000"/>
                          </a:solidFill>
                          <a:effectLst/>
                          <a:latin typeface="Arial"/>
                        </a:rPr>
                        <a:t>6</a:t>
                      </a:r>
                      <a:endParaRPr lang="en-US" sz="1400" b="0" i="0" u="none" strike="noStrike">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smtClean="0">
                          <a:solidFill>
                            <a:srgbClr val="000000"/>
                          </a:solidFill>
                          <a:effectLst/>
                          <a:latin typeface="Arial"/>
                        </a:rPr>
                        <a:t>Christopher Newport University</a:t>
                      </a:r>
                      <a:endParaRPr lang="en-US" sz="1400" b="0"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$10,084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$10,572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$488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4.8%</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8">
                <a:tc>
                  <a:txBody>
                    <a:bodyPr/>
                    <a:lstStyle/>
                    <a:p>
                      <a:pPr algn="ctr" fontAlgn="b"/>
                      <a:r>
                        <a:rPr lang="en-US" sz="1400" b="0" i="0" u="none" strike="noStrike" smtClean="0">
                          <a:solidFill>
                            <a:srgbClr val="000000"/>
                          </a:solidFill>
                          <a:effectLst/>
                          <a:latin typeface="Arial"/>
                        </a:rPr>
                        <a:t>7</a:t>
                      </a:r>
                      <a:endParaRPr lang="en-US" sz="1400" b="0" i="0" u="none" strike="noStrike">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smtClean="0">
                          <a:solidFill>
                            <a:srgbClr val="000000"/>
                          </a:solidFill>
                          <a:effectLst/>
                          <a:latin typeface="Arial"/>
                        </a:rPr>
                        <a:t>Virginia Commonwealth University</a:t>
                      </a:r>
                      <a:endParaRPr lang="en-US" sz="1400" b="0"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$9,517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$9,885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$368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3.9%</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8">
                <a:tc>
                  <a:txBody>
                    <a:bodyPr/>
                    <a:lstStyle/>
                    <a:p>
                      <a:pPr algn="ctr" fontAlgn="b"/>
                      <a:r>
                        <a:rPr lang="en-US" sz="1400" b="0" i="0" u="none" strike="noStrike" smtClean="0">
                          <a:solidFill>
                            <a:srgbClr val="000000"/>
                          </a:solidFill>
                          <a:effectLst/>
                          <a:latin typeface="Arial"/>
                        </a:rPr>
                        <a:t>8</a:t>
                      </a:r>
                      <a:endParaRPr lang="en-US" sz="1400" b="0" i="0" u="none" strike="noStrike">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smtClean="0">
                          <a:solidFill>
                            <a:srgbClr val="000000"/>
                          </a:solidFill>
                          <a:effectLst/>
                          <a:latin typeface="Arial"/>
                        </a:rPr>
                        <a:t>George Mason University</a:t>
                      </a:r>
                      <a:endParaRPr lang="en-US" sz="1400" b="0"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$9,266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$9,620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$354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3.8%</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8">
                <a:tc>
                  <a:txBody>
                    <a:bodyPr/>
                    <a:lstStyle/>
                    <a:p>
                      <a:pPr algn="ctr" fontAlgn="b"/>
                      <a:r>
                        <a:rPr lang="en-US" sz="1400" b="0" i="0" u="none" strike="noStrike" smtClean="0">
                          <a:solidFill>
                            <a:srgbClr val="000000"/>
                          </a:solidFill>
                          <a:effectLst/>
                          <a:latin typeface="Arial"/>
                        </a:rPr>
                        <a:t>9</a:t>
                      </a:r>
                      <a:endParaRPr lang="en-US" sz="1400" b="0" i="0" u="none" strike="noStrike">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smtClean="0">
                          <a:solidFill>
                            <a:srgbClr val="000000"/>
                          </a:solidFill>
                          <a:effectLst/>
                          <a:latin typeface="Arial"/>
                        </a:rPr>
                        <a:t>University of Mary Washington</a:t>
                      </a:r>
                      <a:endParaRPr lang="en-US" sz="1400" b="0"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$8,806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$9,246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$440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5.0%</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8">
                <a:tc>
                  <a:txBody>
                    <a:bodyPr/>
                    <a:lstStyle/>
                    <a:p>
                      <a:pPr algn="ctr" fontAlgn="b"/>
                      <a:r>
                        <a:rPr lang="en-US" sz="1400" b="0" i="0" u="none" strike="noStrike" smtClean="0">
                          <a:solidFill>
                            <a:srgbClr val="000000"/>
                          </a:solidFill>
                          <a:effectLst/>
                          <a:latin typeface="Arial"/>
                        </a:rPr>
                        <a:t>10</a:t>
                      </a:r>
                      <a:endParaRPr lang="en-US" sz="1400" b="0" i="0" u="none" strike="noStrike">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smtClean="0">
                          <a:solidFill>
                            <a:srgbClr val="000000"/>
                          </a:solidFill>
                          <a:effectLst/>
                          <a:latin typeface="Arial"/>
                        </a:rPr>
                        <a:t>James Madison University</a:t>
                      </a:r>
                      <a:endParaRPr lang="en-US" sz="1400" b="0"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$8,448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$8,808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$360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4.3%</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8">
                <a:tc>
                  <a:txBody>
                    <a:bodyPr/>
                    <a:lstStyle/>
                    <a:p>
                      <a:pPr algn="ctr" fontAlgn="b"/>
                      <a:r>
                        <a:rPr lang="en-US" sz="1400" b="1" i="0" u="none" strike="noStrike" dirty="0" smtClean="0">
                          <a:solidFill>
                            <a:srgbClr val="000000"/>
                          </a:solidFill>
                          <a:effectLst/>
                          <a:latin typeface="Arial"/>
                        </a:rPr>
                        <a:t>11</a:t>
                      </a:r>
                      <a:endParaRPr lang="en-US" sz="1400" b="1" i="0" u="none" strike="noStrike" dirty="0">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dirty="0" smtClean="0">
                          <a:solidFill>
                            <a:srgbClr val="000000"/>
                          </a:solidFill>
                          <a:effectLst/>
                          <a:latin typeface="Arial"/>
                        </a:rPr>
                        <a:t>Radford University</a:t>
                      </a:r>
                      <a:endParaRPr lang="en-US" sz="1400" b="1"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1" i="0" u="none" strike="noStrike">
                          <a:solidFill>
                            <a:srgbClr val="000000"/>
                          </a:solidFill>
                          <a:effectLst/>
                          <a:latin typeface="Arial"/>
                        </a:rPr>
                        <a:t>$8,320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1" i="0" u="none" strike="noStrike">
                          <a:solidFill>
                            <a:srgbClr val="000000"/>
                          </a:solidFill>
                          <a:effectLst/>
                          <a:latin typeface="Arial"/>
                        </a:rPr>
                        <a:t>$8,590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1" i="0" u="none" strike="noStrike">
                          <a:solidFill>
                            <a:srgbClr val="000000"/>
                          </a:solidFill>
                          <a:effectLst/>
                          <a:latin typeface="Arial"/>
                        </a:rPr>
                        <a:t>$270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1" i="0" u="none" strike="noStrike" dirty="0">
                          <a:solidFill>
                            <a:srgbClr val="000000"/>
                          </a:solidFill>
                          <a:effectLst/>
                          <a:latin typeface="Arial"/>
                        </a:rPr>
                        <a:t>3.2%</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72968">
                <a:tc>
                  <a:txBody>
                    <a:bodyPr/>
                    <a:lstStyle/>
                    <a:p>
                      <a:pPr algn="ctr" fontAlgn="b"/>
                      <a:r>
                        <a:rPr lang="en-US" sz="1400" b="0" i="0" u="none" strike="noStrike" smtClean="0">
                          <a:solidFill>
                            <a:srgbClr val="000000"/>
                          </a:solidFill>
                          <a:effectLst/>
                          <a:latin typeface="Arial"/>
                        </a:rPr>
                        <a:t>12</a:t>
                      </a:r>
                      <a:endParaRPr lang="en-US" sz="1400" b="0" i="0" u="none" strike="noStrike">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smtClean="0">
                          <a:solidFill>
                            <a:srgbClr val="000000"/>
                          </a:solidFill>
                          <a:effectLst/>
                          <a:latin typeface="Arial"/>
                        </a:rPr>
                        <a:t>Old Dominion University</a:t>
                      </a:r>
                      <a:endParaRPr lang="en-US" sz="1400" b="0"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$8,144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$8,450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$306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3.8%</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8">
                <a:tc>
                  <a:txBody>
                    <a:bodyPr/>
                    <a:lstStyle/>
                    <a:p>
                      <a:pPr algn="ctr" fontAlgn="b"/>
                      <a:r>
                        <a:rPr lang="en-US" sz="1400" b="0" i="0" u="none" strike="noStrike" smtClean="0">
                          <a:solidFill>
                            <a:srgbClr val="000000"/>
                          </a:solidFill>
                          <a:effectLst/>
                          <a:latin typeface="Arial"/>
                        </a:rPr>
                        <a:t>13</a:t>
                      </a:r>
                      <a:endParaRPr lang="en-US" sz="1400" b="0" i="0" u="none" strike="noStrike">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smtClean="0">
                          <a:solidFill>
                            <a:srgbClr val="000000"/>
                          </a:solidFill>
                          <a:effectLst/>
                          <a:latin typeface="Arial"/>
                        </a:rPr>
                        <a:t>University of Virginia at Wise</a:t>
                      </a:r>
                      <a:endParaRPr lang="en-US" sz="1400" b="0"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$7,721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$8,107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$386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5.0%</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8">
                <a:tc>
                  <a:txBody>
                    <a:bodyPr/>
                    <a:lstStyle/>
                    <a:p>
                      <a:pPr algn="ctr" fontAlgn="b"/>
                      <a:r>
                        <a:rPr lang="en-US" sz="1400" b="0" i="0" u="none" strike="noStrike" smtClean="0">
                          <a:solidFill>
                            <a:srgbClr val="000000"/>
                          </a:solidFill>
                          <a:effectLst/>
                          <a:latin typeface="Arial"/>
                        </a:rPr>
                        <a:t>14</a:t>
                      </a:r>
                      <a:endParaRPr lang="en-US" sz="1400" b="0" i="0" u="none" strike="noStrike">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smtClean="0">
                          <a:solidFill>
                            <a:srgbClr val="000000"/>
                          </a:solidFill>
                          <a:effectLst/>
                          <a:latin typeface="Arial"/>
                        </a:rPr>
                        <a:t>Virginia State University</a:t>
                      </a:r>
                      <a:endParaRPr lang="en-US" sz="1400" b="0"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$7,090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$7,420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$330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4.7%</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8">
                <a:tc>
                  <a:txBody>
                    <a:bodyPr/>
                    <a:lstStyle/>
                    <a:p>
                      <a:pPr algn="ctr" fontAlgn="b"/>
                      <a:r>
                        <a:rPr lang="en-US" sz="1400" b="0" i="0" u="none" strike="noStrike" smtClean="0">
                          <a:solidFill>
                            <a:srgbClr val="000000"/>
                          </a:solidFill>
                          <a:effectLst/>
                          <a:latin typeface="Arial"/>
                        </a:rPr>
                        <a:t>15</a:t>
                      </a:r>
                      <a:endParaRPr lang="en-US" sz="1400" b="0" i="0" u="none" strike="noStrike">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smtClean="0">
                          <a:solidFill>
                            <a:srgbClr val="000000"/>
                          </a:solidFill>
                          <a:effectLst/>
                          <a:latin typeface="Arial"/>
                        </a:rPr>
                        <a:t>Norfolk State University</a:t>
                      </a:r>
                      <a:endParaRPr lang="en-US" sz="1400" b="0"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$6,690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$6,760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$70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1.0%</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598">
                <a:tc gridSpan="2">
                  <a:txBody>
                    <a:bodyPr/>
                    <a:lstStyle/>
                    <a:p>
                      <a:pPr algn="r" fontAlgn="b"/>
                      <a:r>
                        <a:rPr lang="en-US" sz="1400" b="1" i="0" u="none" strike="noStrike" dirty="0" smtClean="0">
                          <a:solidFill>
                            <a:srgbClr val="000000"/>
                          </a:solidFill>
                          <a:effectLst/>
                          <a:latin typeface="Arial"/>
                        </a:rPr>
                        <a:t>Average</a:t>
                      </a:r>
                      <a:endParaRPr lang="en-US" sz="1400" b="1" i="0" u="none" strike="noStrike" dirty="0">
                        <a:solidFill>
                          <a:srgbClr val="000000"/>
                        </a:solidFill>
                        <a:effectLst/>
                        <a:latin typeface="Arial"/>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a:rPr>
                        <a:t>$9,534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a:rPr>
                        <a:t>$9,912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a:rPr>
                        <a:t>$378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a:rPr>
                        <a:t>4.0%</a:t>
                      </a:r>
                    </a:p>
                  </a:txBody>
                  <a:tcPr marL="0" marR="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6" name="Text Box 10"/>
          <p:cNvSpPr txBox="1">
            <a:spLocks noChangeArrowheads="1"/>
          </p:cNvSpPr>
          <p:nvPr/>
        </p:nvSpPr>
        <p:spPr bwMode="auto">
          <a:xfrm>
            <a:off x="381000" y="228600"/>
            <a:ext cx="8305800"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b="1" dirty="0">
                <a:latin typeface="Times" pitchFamily="1" charset="0"/>
              </a:rPr>
              <a:t>2012-13 TUITION &amp; ALL MANDATORY FEES (ISUG)</a:t>
            </a:r>
            <a:br>
              <a:rPr lang="en-US" b="1" dirty="0">
                <a:latin typeface="Times" pitchFamily="1" charset="0"/>
              </a:rPr>
            </a:br>
            <a:r>
              <a:rPr lang="en-US" b="1" dirty="0">
                <a:latin typeface="Times" pitchFamily="1" charset="0"/>
              </a:rPr>
              <a:t>Compared to Other State Institutions</a:t>
            </a:r>
            <a:endParaRPr lang="en-US" b="1" dirty="0" smtClean="0">
              <a:latin typeface="Times" pitchFamily="1" charset="0"/>
            </a:endParaRPr>
          </a:p>
        </p:txBody>
      </p:sp>
    </p:spTree>
    <p:extLst>
      <p:ext uri="{BB962C8B-B14F-4D97-AF65-F5344CB8AC3E}">
        <p14:creationId xmlns:p14="http://schemas.microsoft.com/office/powerpoint/2010/main" val="2864294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89" t="33669" r="11401" b="8468"/>
          <a:stretch/>
        </p:blipFill>
        <p:spPr bwMode="auto">
          <a:xfrm>
            <a:off x="189511" y="838200"/>
            <a:ext cx="893690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6172200"/>
            <a:ext cx="7618496" cy="369332"/>
          </a:xfrm>
          <a:prstGeom prst="rect">
            <a:avLst/>
          </a:prstGeom>
          <a:noFill/>
        </p:spPr>
        <p:txBody>
          <a:bodyPr wrap="none" rtlCol="0">
            <a:spAutoFit/>
          </a:bodyPr>
          <a:lstStyle/>
          <a:p>
            <a:r>
              <a:rPr lang="en-US" sz="1800" dirty="0" smtClean="0"/>
              <a:t>Source: </a:t>
            </a:r>
            <a:r>
              <a:rPr lang="en-US" sz="1800" dirty="0" smtClean="0">
                <a:hlinkClick r:id="rId3"/>
              </a:rPr>
              <a:t>http://www.radford.edu/content/budget/budget-office/reports.html</a:t>
            </a:r>
            <a:endParaRPr lang="en-US" sz="1800" dirty="0"/>
          </a:p>
        </p:txBody>
      </p:sp>
    </p:spTree>
    <p:extLst>
      <p:ext uri="{BB962C8B-B14F-4D97-AF65-F5344CB8AC3E}">
        <p14:creationId xmlns:p14="http://schemas.microsoft.com/office/powerpoint/2010/main" val="4009715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883" y="1783189"/>
            <a:ext cx="8229600" cy="3631763"/>
          </a:xfrm>
          <a:prstGeom prst="rect">
            <a:avLst/>
          </a:prstGeom>
          <a:noFill/>
        </p:spPr>
        <p:txBody>
          <a:bodyPr wrap="square" rtlCol="0">
            <a:spAutoFit/>
          </a:bodyPr>
          <a:lstStyle/>
          <a:p>
            <a:pPr marL="460375" lvl="1" indent="-285750">
              <a:spcAft>
                <a:spcPts val="1200"/>
              </a:spcAft>
              <a:buFont typeface="Arial" pitchFamily="34" charset="0"/>
              <a:buChar char="•"/>
            </a:pPr>
            <a:r>
              <a:rPr lang="en-US" sz="2000" dirty="0" smtClean="0"/>
              <a:t>Limited course offerings reduce opportunities for students to learn. This may also extend students’ time to degree completion.</a:t>
            </a:r>
          </a:p>
          <a:p>
            <a:pPr marL="460375" lvl="1" indent="-285750">
              <a:spcAft>
                <a:spcPts val="1200"/>
              </a:spcAft>
              <a:buFont typeface="Arial" pitchFamily="34" charset="0"/>
              <a:buChar char="•"/>
            </a:pPr>
            <a:r>
              <a:rPr lang="en-US" sz="2000" dirty="0" smtClean="0"/>
              <a:t>Potential negative impacts on student retention if not able to offer full course loads to students.</a:t>
            </a:r>
          </a:p>
          <a:p>
            <a:pPr marL="460375" lvl="1" indent="-285750">
              <a:spcAft>
                <a:spcPts val="1200"/>
              </a:spcAft>
              <a:buFont typeface="Arial" pitchFamily="34" charset="0"/>
              <a:buChar char="•"/>
            </a:pPr>
            <a:r>
              <a:rPr lang="en-US" sz="2000" dirty="0" smtClean="0"/>
              <a:t>Low salaries continue to make it difficult to recruit and retain top quality faculty. (See Appendix.)</a:t>
            </a:r>
          </a:p>
          <a:p>
            <a:pPr marL="460375" lvl="1" indent="-285750">
              <a:spcAft>
                <a:spcPts val="1200"/>
              </a:spcAft>
              <a:buFont typeface="Arial" pitchFamily="34" charset="0"/>
              <a:buChar char="•"/>
            </a:pPr>
            <a:r>
              <a:rPr lang="en-US" sz="2000" dirty="0" smtClean="0"/>
              <a:t>New initiatives can put extraordinary strain on existing programs.</a:t>
            </a:r>
          </a:p>
          <a:p>
            <a:pPr marL="174625" lvl="1">
              <a:spcAft>
                <a:spcPts val="1200"/>
              </a:spcAft>
            </a:pPr>
            <a:endParaRPr lang="en-US" sz="2000" dirty="0"/>
          </a:p>
          <a:p>
            <a:pPr marL="174625" lvl="1"/>
            <a:r>
              <a:rPr lang="en-US" sz="2000" dirty="0" smtClean="0"/>
              <a:t>With which institutions do we wish to compete in years to come?</a:t>
            </a:r>
          </a:p>
        </p:txBody>
      </p:sp>
      <p:sp>
        <p:nvSpPr>
          <p:cNvPr id="5" name="Text Box 10"/>
          <p:cNvSpPr txBox="1">
            <a:spLocks noChangeArrowheads="1"/>
          </p:cNvSpPr>
          <p:nvPr/>
        </p:nvSpPr>
        <p:spPr bwMode="auto">
          <a:xfrm>
            <a:off x="457200" y="990601"/>
            <a:ext cx="8305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3200" dirty="0"/>
              <a:t>C</a:t>
            </a:r>
            <a:r>
              <a:rPr lang="en-US" sz="3200" dirty="0" smtClean="0"/>
              <a:t>onsequences of Underfunding</a:t>
            </a:r>
          </a:p>
        </p:txBody>
      </p:sp>
    </p:spTree>
    <p:extLst>
      <p:ext uri="{BB962C8B-B14F-4D97-AF65-F5344CB8AC3E}">
        <p14:creationId xmlns:p14="http://schemas.microsoft.com/office/powerpoint/2010/main" val="3012279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5745" y="1767800"/>
            <a:ext cx="8229600" cy="3323987"/>
          </a:xfrm>
          <a:prstGeom prst="rect">
            <a:avLst/>
          </a:prstGeom>
          <a:noFill/>
        </p:spPr>
        <p:txBody>
          <a:bodyPr wrap="square" rtlCol="0">
            <a:spAutoFit/>
          </a:bodyPr>
          <a:lstStyle/>
          <a:p>
            <a:pPr marL="460375" lvl="1" indent="-285750">
              <a:spcAft>
                <a:spcPts val="1200"/>
              </a:spcAft>
              <a:buFont typeface="Arial" pitchFamily="34" charset="0"/>
              <a:buChar char="•"/>
            </a:pPr>
            <a:r>
              <a:rPr lang="en-US" sz="2000" dirty="0" smtClean="0"/>
              <a:t>RU continues to increase tuition and fees at minimal levels. </a:t>
            </a:r>
          </a:p>
          <a:p>
            <a:pPr marL="460375" lvl="1" indent="-285750">
              <a:spcAft>
                <a:spcPts val="1200"/>
              </a:spcAft>
              <a:buFont typeface="Arial" pitchFamily="34" charset="0"/>
              <a:buChar char="•"/>
            </a:pPr>
            <a:r>
              <a:rPr lang="en-US" sz="2000" dirty="0" smtClean="0"/>
              <a:t>Annually, we are falling further and further behind in our revenues from tuition and fees. </a:t>
            </a:r>
          </a:p>
          <a:p>
            <a:pPr marL="460375" lvl="1" indent="-285750">
              <a:spcAft>
                <a:spcPts val="1200"/>
              </a:spcAft>
              <a:buFont typeface="Arial" pitchFamily="34" charset="0"/>
              <a:buChar char="•"/>
            </a:pPr>
            <a:r>
              <a:rPr lang="en-US" sz="2000" dirty="0" smtClean="0"/>
              <a:t>We need to address the growing resources gap between RU and other institutions.</a:t>
            </a:r>
          </a:p>
          <a:p>
            <a:pPr marL="460375" lvl="1" indent="-285750">
              <a:spcAft>
                <a:spcPts val="1200"/>
              </a:spcAft>
              <a:buFont typeface="Arial" pitchFamily="34" charset="0"/>
              <a:buChar char="•"/>
            </a:pPr>
            <a:r>
              <a:rPr lang="en-US" sz="2000" dirty="0" smtClean="0"/>
              <a:t>Redistributing resources helps only to a small degree, as the financial strain is institution-wide, with rare exceptions. Significant new resources are necessary to accomplish the institutional mission.</a:t>
            </a:r>
          </a:p>
        </p:txBody>
      </p:sp>
      <p:sp>
        <p:nvSpPr>
          <p:cNvPr id="5" name="Text Box 10"/>
          <p:cNvSpPr txBox="1">
            <a:spLocks noChangeArrowheads="1"/>
          </p:cNvSpPr>
          <p:nvPr/>
        </p:nvSpPr>
        <p:spPr bwMode="auto">
          <a:xfrm>
            <a:off x="457200" y="990601"/>
            <a:ext cx="8305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3200" dirty="0" smtClean="0"/>
              <a:t>Need for Significant New Resources</a:t>
            </a:r>
          </a:p>
        </p:txBody>
      </p:sp>
    </p:spTree>
    <p:extLst>
      <p:ext uri="{BB962C8B-B14F-4D97-AF65-F5344CB8AC3E}">
        <p14:creationId xmlns:p14="http://schemas.microsoft.com/office/powerpoint/2010/main" val="756316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609866"/>
              </p:ext>
            </p:extLst>
          </p:nvPr>
        </p:nvGraphicFramePr>
        <p:xfrm>
          <a:off x="1524000" y="279122"/>
          <a:ext cx="5257800" cy="6563044"/>
        </p:xfrm>
        <a:graphic>
          <a:graphicData uri="http://schemas.openxmlformats.org/drawingml/2006/table">
            <a:tbl>
              <a:tblPr/>
              <a:tblGrid>
                <a:gridCol w="2103120"/>
                <a:gridCol w="1051560"/>
                <a:gridCol w="1051560"/>
                <a:gridCol w="1051560"/>
              </a:tblGrid>
              <a:tr h="1217830">
                <a:tc>
                  <a:txBody>
                    <a:bodyPr/>
                    <a:lstStyle/>
                    <a:p>
                      <a:pPr fontAlgn="t"/>
                      <a:r>
                        <a:rPr lang="en-US" sz="1400" dirty="0" smtClean="0">
                          <a:effectLst/>
                        </a:rPr>
                        <a:t>Institution </a:t>
                      </a:r>
                      <a:r>
                        <a:rPr lang="en-US" sz="1400" dirty="0">
                          <a:effectLst/>
                        </a:rPr>
                        <a:t>Name</a:t>
                      </a:r>
                    </a:p>
                  </a:txBody>
                  <a:tcPr marL="33857" marR="33857" marT="33857" marB="33857">
                    <a:lnL>
                      <a:noFill/>
                    </a:lnL>
                    <a:lnR>
                      <a:noFill/>
                    </a:lnR>
                    <a:lnT>
                      <a:noFill/>
                    </a:lnT>
                    <a:lnB>
                      <a:noFill/>
                    </a:lnB>
                    <a:solidFill>
                      <a:srgbClr val="D1D1D1"/>
                    </a:solidFill>
                  </a:tcPr>
                </a:tc>
                <a:tc>
                  <a:txBody>
                    <a:bodyPr/>
                    <a:lstStyle/>
                    <a:p>
                      <a:pPr fontAlgn="t"/>
                      <a:r>
                        <a:rPr lang="en-US" sz="1400" dirty="0">
                          <a:effectLst/>
                        </a:rPr>
                        <a:t>Term</a:t>
                      </a:r>
                    </a:p>
                  </a:txBody>
                  <a:tcPr marL="33857" marR="33857" marT="33857" marB="33857">
                    <a:lnL>
                      <a:noFill/>
                    </a:lnL>
                    <a:lnR>
                      <a:noFill/>
                    </a:lnR>
                    <a:lnT>
                      <a:noFill/>
                    </a:lnT>
                    <a:lnB>
                      <a:noFill/>
                    </a:lnB>
                    <a:solidFill>
                      <a:srgbClr val="D1D1D1"/>
                    </a:solidFill>
                  </a:tcPr>
                </a:tc>
                <a:tc>
                  <a:txBody>
                    <a:bodyPr/>
                    <a:lstStyle/>
                    <a:p>
                      <a:pPr fontAlgn="t"/>
                      <a:r>
                        <a:rPr lang="en-US" sz="1400" dirty="0">
                          <a:effectLst/>
                        </a:rPr>
                        <a:t>% In-State First-time Freshmen</a:t>
                      </a:r>
                    </a:p>
                  </a:txBody>
                  <a:tcPr marL="33857" marR="33857" marT="33857" marB="33857">
                    <a:lnL>
                      <a:noFill/>
                    </a:lnL>
                    <a:lnR>
                      <a:noFill/>
                    </a:lnR>
                    <a:lnT>
                      <a:noFill/>
                    </a:lnT>
                    <a:lnB>
                      <a:noFill/>
                    </a:lnB>
                    <a:solidFill>
                      <a:srgbClr val="D1D1D1"/>
                    </a:solidFill>
                  </a:tcPr>
                </a:tc>
                <a:tc>
                  <a:txBody>
                    <a:bodyPr/>
                    <a:lstStyle/>
                    <a:p>
                      <a:pPr fontAlgn="t"/>
                      <a:r>
                        <a:rPr lang="en-US" sz="1400">
                          <a:effectLst/>
                        </a:rPr>
                        <a:t>% Out-of-State First-time Freshmen</a:t>
                      </a:r>
                    </a:p>
                  </a:txBody>
                  <a:tcPr marL="33857" marR="33857" marT="33857" marB="33857">
                    <a:lnL>
                      <a:noFill/>
                    </a:lnL>
                    <a:lnR>
                      <a:noFill/>
                    </a:lnR>
                    <a:lnT>
                      <a:noFill/>
                    </a:lnT>
                    <a:lnB>
                      <a:noFill/>
                    </a:lnB>
                    <a:solidFill>
                      <a:srgbClr val="D1D1D1"/>
                    </a:solidFill>
                  </a:tcPr>
                </a:tc>
              </a:tr>
              <a:tr h="198376">
                <a:tc gridSpan="4">
                  <a:txBody>
                    <a:bodyPr/>
                    <a:lstStyle/>
                    <a:p>
                      <a:r>
                        <a:rPr lang="en-US" sz="1400" b="1" dirty="0">
                          <a:effectLst/>
                        </a:rPr>
                        <a:t>Four-Year Public Institutions</a:t>
                      </a:r>
                    </a:p>
                  </a:txBody>
                  <a:tcPr marL="13543" marR="13543" marT="13543" marB="13543" anchor="ctr">
                    <a:lnL>
                      <a:noFill/>
                    </a:lnL>
                    <a:lnR>
                      <a:noFill/>
                    </a:lnR>
                    <a:lnT>
                      <a:noFill/>
                    </a:lnT>
                    <a:lnB>
                      <a:noFill/>
                    </a:lnB>
                    <a:solidFill>
                      <a:srgbClr val="E1E1E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9048">
                <a:tc>
                  <a:txBody>
                    <a:bodyPr/>
                    <a:lstStyle/>
                    <a:p>
                      <a:pPr algn="r"/>
                      <a:r>
                        <a:rPr lang="en-US" sz="1400" dirty="0">
                          <a:effectLst/>
                        </a:rPr>
                        <a:t>PUB4</a:t>
                      </a:r>
                    </a:p>
                  </a:txBody>
                  <a:tcPr marL="13543" marR="13543" marT="13543" marB="13543" anchor="ctr">
                    <a:lnL>
                      <a:noFill/>
                    </a:lnL>
                    <a:lnR>
                      <a:noFill/>
                    </a:lnR>
                    <a:lnT>
                      <a:noFill/>
                    </a:lnT>
                    <a:lnB>
                      <a:noFill/>
                    </a:lnB>
                    <a:solidFill>
                      <a:srgbClr val="FFFFFF"/>
                    </a:solidFill>
                  </a:tcPr>
                </a:tc>
                <a:tc>
                  <a:txBody>
                    <a:bodyPr/>
                    <a:lstStyle/>
                    <a:p>
                      <a:pPr algn="ctr"/>
                      <a:r>
                        <a:rPr lang="en-US" sz="1400" dirty="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dirty="0">
                          <a:solidFill>
                            <a:srgbClr val="000000"/>
                          </a:solidFill>
                          <a:effectLst/>
                        </a:rPr>
                        <a:t>76.9%</a:t>
                      </a:r>
                    </a:p>
                  </a:txBody>
                  <a:tcPr marL="10157" marR="10157" marT="10157" marB="10157" anchor="ctr">
                    <a:lnL>
                      <a:noFill/>
                    </a:lnL>
                    <a:lnR>
                      <a:noFill/>
                    </a:lnR>
                    <a:lnT>
                      <a:noFill/>
                    </a:lnT>
                    <a:lnB>
                      <a:noFill/>
                    </a:lnB>
                    <a:solidFill>
                      <a:srgbClr val="FFFFFF"/>
                    </a:solidFill>
                  </a:tcPr>
                </a:tc>
                <a:tc>
                  <a:txBody>
                    <a:bodyPr/>
                    <a:lstStyle/>
                    <a:p>
                      <a:pPr algn="ctr"/>
                      <a:r>
                        <a:rPr lang="en-US" sz="1400" b="0">
                          <a:solidFill>
                            <a:srgbClr val="000000"/>
                          </a:solidFill>
                          <a:effectLst/>
                        </a:rPr>
                        <a:t>23.1%</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dirty="0">
                          <a:solidFill>
                            <a:srgbClr val="0A4C79"/>
                          </a:solidFill>
                          <a:effectLst/>
                          <a:hlinkClick r:id="rId2"/>
                        </a:rPr>
                        <a:t>CNU</a:t>
                      </a:r>
                      <a:endParaRPr lang="en-US" sz="1400" dirty="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dirty="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dirty="0">
                          <a:solidFill>
                            <a:srgbClr val="000000"/>
                          </a:solidFill>
                          <a:effectLst/>
                        </a:rPr>
                        <a:t>94.8%</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5.2%</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dirty="0">
                          <a:solidFill>
                            <a:srgbClr val="0A4C79"/>
                          </a:solidFill>
                          <a:effectLst/>
                          <a:hlinkClick r:id="rId3"/>
                        </a:rPr>
                        <a:t>CWM</a:t>
                      </a:r>
                      <a:endParaRPr lang="en-US" sz="1400" dirty="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dirty="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dirty="0">
                          <a:solidFill>
                            <a:srgbClr val="000000"/>
                          </a:solidFill>
                          <a:effectLst/>
                        </a:rPr>
                        <a:t>63.9%</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36.1%</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dirty="0">
                          <a:solidFill>
                            <a:srgbClr val="0A4C79"/>
                          </a:solidFill>
                          <a:effectLst/>
                          <a:hlinkClick r:id="rId4"/>
                        </a:rPr>
                        <a:t>GMU</a:t>
                      </a:r>
                      <a:endParaRPr lang="en-US" sz="1400" dirty="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dirty="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dirty="0">
                          <a:solidFill>
                            <a:srgbClr val="000000"/>
                          </a:solidFill>
                          <a:effectLst/>
                        </a:rPr>
                        <a:t>78.5%</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21.5%</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a:solidFill>
                            <a:srgbClr val="0A4C79"/>
                          </a:solidFill>
                          <a:effectLst/>
                          <a:hlinkClick r:id="rId5"/>
                        </a:rPr>
                        <a:t>JMU</a:t>
                      </a:r>
                      <a:endParaRPr lang="en-US" sz="140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dirty="0">
                          <a:solidFill>
                            <a:srgbClr val="000000"/>
                          </a:solidFill>
                          <a:effectLst/>
                        </a:rPr>
                        <a:t>66.6%</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33.4%</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dirty="0">
                          <a:solidFill>
                            <a:srgbClr val="0A4C79"/>
                          </a:solidFill>
                          <a:effectLst/>
                          <a:hlinkClick r:id="rId6"/>
                        </a:rPr>
                        <a:t>LU</a:t>
                      </a:r>
                      <a:endParaRPr lang="en-US" sz="1400" dirty="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dirty="0">
                          <a:solidFill>
                            <a:srgbClr val="000000"/>
                          </a:solidFill>
                          <a:effectLst/>
                        </a:rPr>
                        <a:t>95.7%</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4.3%</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dirty="0">
                          <a:solidFill>
                            <a:srgbClr val="0A4C79"/>
                          </a:solidFill>
                          <a:effectLst/>
                          <a:hlinkClick r:id="rId7"/>
                        </a:rPr>
                        <a:t>NSU</a:t>
                      </a:r>
                      <a:endParaRPr lang="en-US" sz="1400" dirty="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dirty="0">
                          <a:solidFill>
                            <a:srgbClr val="000000"/>
                          </a:solidFill>
                          <a:effectLst/>
                        </a:rPr>
                        <a:t>82.9%</a:t>
                      </a:r>
                    </a:p>
                  </a:txBody>
                  <a:tcPr marL="10157" marR="10157" marT="10157" marB="10157" anchor="ctr">
                    <a:lnL>
                      <a:noFill/>
                    </a:lnL>
                    <a:lnR>
                      <a:noFill/>
                    </a:lnR>
                    <a:lnT>
                      <a:noFill/>
                    </a:lnT>
                    <a:lnB>
                      <a:noFill/>
                    </a:lnB>
                    <a:solidFill>
                      <a:srgbClr val="FFFFFF"/>
                    </a:solidFill>
                  </a:tcPr>
                </a:tc>
                <a:tc>
                  <a:txBody>
                    <a:bodyPr/>
                    <a:lstStyle/>
                    <a:p>
                      <a:pPr algn="ctr"/>
                      <a:r>
                        <a:rPr lang="en-US" sz="1400" b="0">
                          <a:solidFill>
                            <a:srgbClr val="000000"/>
                          </a:solidFill>
                          <a:effectLst/>
                        </a:rPr>
                        <a:t>17.1%</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a:solidFill>
                            <a:srgbClr val="0A4C79"/>
                          </a:solidFill>
                          <a:effectLst/>
                          <a:hlinkClick r:id="rId8"/>
                        </a:rPr>
                        <a:t>ODU</a:t>
                      </a:r>
                      <a:endParaRPr lang="en-US" sz="140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dirty="0">
                          <a:solidFill>
                            <a:srgbClr val="000000"/>
                          </a:solidFill>
                          <a:effectLst/>
                        </a:rPr>
                        <a:t>89.7%</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10.3%</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dirty="0">
                          <a:solidFill>
                            <a:srgbClr val="0A4C79"/>
                          </a:solidFill>
                          <a:effectLst/>
                          <a:hlinkClick r:id="rId9"/>
                        </a:rPr>
                        <a:t>RU</a:t>
                      </a:r>
                      <a:endParaRPr lang="en-US" sz="1400" dirty="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dirty="0">
                          <a:solidFill>
                            <a:srgbClr val="000000"/>
                          </a:solidFill>
                          <a:effectLst/>
                        </a:rPr>
                        <a:t>92.7%</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7.3%</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a:solidFill>
                            <a:srgbClr val="0A4C79"/>
                          </a:solidFill>
                          <a:effectLst/>
                          <a:hlinkClick r:id="rId10"/>
                        </a:rPr>
                        <a:t>UMW</a:t>
                      </a:r>
                      <a:endParaRPr lang="en-US" sz="140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a:solidFill>
                            <a:srgbClr val="000000"/>
                          </a:solidFill>
                          <a:effectLst/>
                        </a:rPr>
                        <a:t>85.2%</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14.8%</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dirty="0">
                          <a:solidFill>
                            <a:srgbClr val="0A4C79"/>
                          </a:solidFill>
                          <a:effectLst/>
                          <a:hlinkClick r:id="rId11"/>
                        </a:rPr>
                        <a:t>UVA</a:t>
                      </a:r>
                      <a:endParaRPr lang="en-US" sz="1400" dirty="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a:solidFill>
                            <a:srgbClr val="000000"/>
                          </a:solidFill>
                          <a:effectLst/>
                        </a:rPr>
                        <a:t>65.2%</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34.8%</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dirty="0">
                          <a:solidFill>
                            <a:srgbClr val="0A4C79"/>
                          </a:solidFill>
                          <a:effectLst/>
                          <a:hlinkClick r:id="rId12"/>
                        </a:rPr>
                        <a:t>UVA-W</a:t>
                      </a:r>
                      <a:endParaRPr lang="en-US" sz="1400" dirty="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a:solidFill>
                            <a:srgbClr val="000000"/>
                          </a:solidFill>
                          <a:effectLst/>
                        </a:rPr>
                        <a:t>94.4%</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5.6%</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dirty="0">
                          <a:solidFill>
                            <a:srgbClr val="0A4C79"/>
                          </a:solidFill>
                          <a:effectLst/>
                          <a:hlinkClick r:id="rId13"/>
                        </a:rPr>
                        <a:t>VCU</a:t>
                      </a:r>
                      <a:endParaRPr lang="en-US" sz="1400" dirty="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a:solidFill>
                            <a:srgbClr val="000000"/>
                          </a:solidFill>
                          <a:effectLst/>
                        </a:rPr>
                        <a:t>84.9%</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15.1%</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dirty="0">
                          <a:solidFill>
                            <a:srgbClr val="0A4C79"/>
                          </a:solidFill>
                          <a:effectLst/>
                          <a:hlinkClick r:id="rId14"/>
                        </a:rPr>
                        <a:t>VMI</a:t>
                      </a:r>
                      <a:endParaRPr lang="en-US" sz="1400" dirty="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a:solidFill>
                            <a:srgbClr val="000000"/>
                          </a:solidFill>
                          <a:effectLst/>
                        </a:rPr>
                        <a:t>51.9%</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48.1%</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dirty="0">
                          <a:solidFill>
                            <a:srgbClr val="0A4C79"/>
                          </a:solidFill>
                          <a:effectLst/>
                          <a:hlinkClick r:id="rId15"/>
                        </a:rPr>
                        <a:t>VSU</a:t>
                      </a:r>
                      <a:endParaRPr lang="en-US" sz="1400" dirty="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a:solidFill>
                            <a:srgbClr val="000000"/>
                          </a:solidFill>
                          <a:effectLst/>
                        </a:rPr>
                        <a:t>65.0%</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35.0%</a:t>
                      </a:r>
                    </a:p>
                  </a:txBody>
                  <a:tcPr marL="10157" marR="10157" marT="10157" marB="10157" anchor="ctr">
                    <a:lnL>
                      <a:noFill/>
                    </a:lnL>
                    <a:lnR>
                      <a:noFill/>
                    </a:lnR>
                    <a:lnT>
                      <a:noFill/>
                    </a:lnT>
                    <a:lnB>
                      <a:noFill/>
                    </a:lnB>
                    <a:solidFill>
                      <a:srgbClr val="FFFFFF"/>
                    </a:solidFill>
                  </a:tcPr>
                </a:tc>
              </a:tr>
              <a:tr h="319048">
                <a:tc>
                  <a:txBody>
                    <a:bodyPr/>
                    <a:lstStyle/>
                    <a:p>
                      <a:pPr algn="r"/>
                      <a:r>
                        <a:rPr lang="en-US" sz="1400" u="none" strike="noStrike" dirty="0">
                          <a:solidFill>
                            <a:srgbClr val="0A4C79"/>
                          </a:solidFill>
                          <a:effectLst/>
                          <a:hlinkClick r:id="rId16"/>
                        </a:rPr>
                        <a:t>VT</a:t>
                      </a:r>
                      <a:endParaRPr lang="en-US" sz="1400" dirty="0">
                        <a:effectLst/>
                      </a:endParaRPr>
                    </a:p>
                  </a:txBody>
                  <a:tcPr marL="13543" marR="13543" marT="13543" marB="13543" anchor="ctr">
                    <a:lnL>
                      <a:noFill/>
                    </a:lnL>
                    <a:lnR>
                      <a:noFill/>
                    </a:lnR>
                    <a:lnT>
                      <a:noFill/>
                    </a:lnT>
                    <a:lnB>
                      <a:noFill/>
                    </a:lnB>
                    <a:solidFill>
                      <a:srgbClr val="FFFFFF"/>
                    </a:solidFill>
                  </a:tcPr>
                </a:tc>
                <a:tc>
                  <a:txBody>
                    <a:bodyPr/>
                    <a:lstStyle/>
                    <a:p>
                      <a:pPr algn="ctr"/>
                      <a:r>
                        <a:rPr lang="en-US" sz="1400">
                          <a:effectLst/>
                        </a:rPr>
                        <a:t>Fall 2012</a:t>
                      </a:r>
                    </a:p>
                  </a:txBody>
                  <a:tcPr marL="13543" marR="13543" marT="13543" marB="13543" anchor="ctr">
                    <a:lnL>
                      <a:noFill/>
                    </a:lnL>
                    <a:lnR>
                      <a:noFill/>
                    </a:lnR>
                    <a:lnT>
                      <a:noFill/>
                    </a:lnT>
                    <a:lnB>
                      <a:noFill/>
                    </a:lnB>
                    <a:solidFill>
                      <a:srgbClr val="FFFFFF"/>
                    </a:solidFill>
                  </a:tcPr>
                </a:tc>
                <a:tc>
                  <a:txBody>
                    <a:bodyPr/>
                    <a:lstStyle/>
                    <a:p>
                      <a:pPr algn="ctr"/>
                      <a:r>
                        <a:rPr lang="en-US" sz="1400" b="0">
                          <a:solidFill>
                            <a:srgbClr val="000000"/>
                          </a:solidFill>
                          <a:effectLst/>
                        </a:rPr>
                        <a:t>70.4%</a:t>
                      </a:r>
                    </a:p>
                  </a:txBody>
                  <a:tcPr marL="10157" marR="10157" marT="10157" marB="10157" anchor="ctr">
                    <a:lnL>
                      <a:noFill/>
                    </a:lnL>
                    <a:lnR>
                      <a:noFill/>
                    </a:lnR>
                    <a:lnT>
                      <a:noFill/>
                    </a:lnT>
                    <a:lnB>
                      <a:noFill/>
                    </a:lnB>
                    <a:solidFill>
                      <a:srgbClr val="FFFFFF"/>
                    </a:solidFill>
                  </a:tcPr>
                </a:tc>
                <a:tc>
                  <a:txBody>
                    <a:bodyPr/>
                    <a:lstStyle/>
                    <a:p>
                      <a:pPr algn="ctr"/>
                      <a:r>
                        <a:rPr lang="en-US" sz="1400" b="0" dirty="0">
                          <a:solidFill>
                            <a:srgbClr val="000000"/>
                          </a:solidFill>
                          <a:effectLst/>
                        </a:rPr>
                        <a:t>29.6%</a:t>
                      </a:r>
                    </a:p>
                  </a:txBody>
                  <a:tcPr marL="10157" marR="10157" marT="10157" marB="10157"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556357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5745" y="1690856"/>
            <a:ext cx="8229600" cy="3323987"/>
          </a:xfrm>
          <a:prstGeom prst="rect">
            <a:avLst/>
          </a:prstGeom>
          <a:noFill/>
        </p:spPr>
        <p:txBody>
          <a:bodyPr wrap="square" rtlCol="0">
            <a:spAutoFit/>
          </a:bodyPr>
          <a:lstStyle/>
          <a:p>
            <a:pPr marL="342900" indent="-342900">
              <a:spcAft>
                <a:spcPts val="1200"/>
              </a:spcAft>
              <a:buFont typeface="Arial" pitchFamily="34" charset="0"/>
              <a:buChar char="•"/>
            </a:pPr>
            <a:r>
              <a:rPr lang="en-US" sz="2000" dirty="0" smtClean="0"/>
              <a:t>Out-of-state students pay 2 to 3 times as much for tuition and fees as in-state students across Virginia’s public universities</a:t>
            </a:r>
          </a:p>
          <a:p>
            <a:pPr marL="342900" indent="-342900">
              <a:spcAft>
                <a:spcPts val="1200"/>
              </a:spcAft>
              <a:buFont typeface="Arial" pitchFamily="34" charset="0"/>
              <a:buChar char="•"/>
            </a:pPr>
            <a:r>
              <a:rPr lang="en-US" sz="2000" dirty="0"/>
              <a:t>Other institutions have a significantly higher percentage of out-of-state </a:t>
            </a:r>
            <a:r>
              <a:rPr lang="en-US" sz="2000" dirty="0" smtClean="0"/>
              <a:t>students, bringing in additional revenues. </a:t>
            </a:r>
          </a:p>
          <a:p>
            <a:pPr marL="342900" indent="-342900">
              <a:spcAft>
                <a:spcPts val="1200"/>
              </a:spcAft>
              <a:buFont typeface="Arial" pitchFamily="34" charset="0"/>
              <a:buChar char="•"/>
            </a:pPr>
            <a:r>
              <a:rPr lang="en-US" sz="2000" dirty="0" smtClean="0"/>
              <a:t>At </a:t>
            </a:r>
            <a:r>
              <a:rPr lang="en-US" sz="2000" dirty="0"/>
              <a:t>Virginia Tech, for example, out-of-state students entering in fall 2013 will pay about 156 percent of what it costs to educate them, which helps to subsidize in-state students. </a:t>
            </a:r>
            <a:endParaRPr lang="en-US" sz="2000" dirty="0" smtClean="0"/>
          </a:p>
          <a:p>
            <a:pPr marL="342900" indent="-342900">
              <a:spcAft>
                <a:spcPts val="1200"/>
              </a:spcAft>
              <a:buFont typeface="Arial" pitchFamily="34" charset="0"/>
              <a:buChar char="•"/>
            </a:pPr>
            <a:r>
              <a:rPr lang="en-US" sz="2000" dirty="0" smtClean="0"/>
              <a:t>Radford </a:t>
            </a:r>
            <a:r>
              <a:rPr lang="en-US" sz="2000" dirty="0"/>
              <a:t>University does not have access to such subsidies due to our significant focus on serving Virginia’s students. </a:t>
            </a:r>
          </a:p>
        </p:txBody>
      </p:sp>
      <p:sp>
        <p:nvSpPr>
          <p:cNvPr id="5" name="Text Box 10"/>
          <p:cNvSpPr txBox="1">
            <a:spLocks noChangeArrowheads="1"/>
          </p:cNvSpPr>
          <p:nvPr/>
        </p:nvSpPr>
        <p:spPr bwMode="auto">
          <a:xfrm>
            <a:off x="457200" y="990601"/>
            <a:ext cx="8305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3200" dirty="0" smtClean="0"/>
              <a:t>Supporting the RU Mission</a:t>
            </a:r>
          </a:p>
        </p:txBody>
      </p:sp>
    </p:spTree>
    <p:extLst>
      <p:ext uri="{BB962C8B-B14F-4D97-AF65-F5344CB8AC3E}">
        <p14:creationId xmlns:p14="http://schemas.microsoft.com/office/powerpoint/2010/main" val="1890193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5745" y="1690856"/>
            <a:ext cx="8229600" cy="3385542"/>
          </a:xfrm>
          <a:prstGeom prst="rect">
            <a:avLst/>
          </a:prstGeom>
          <a:noFill/>
        </p:spPr>
        <p:txBody>
          <a:bodyPr wrap="square" rtlCol="0">
            <a:spAutoFit/>
          </a:bodyPr>
          <a:lstStyle/>
          <a:p>
            <a:pPr marL="460375" lvl="1" indent="-285750">
              <a:spcAft>
                <a:spcPts val="1200"/>
              </a:spcAft>
              <a:buFont typeface="Arial" pitchFamily="34" charset="0"/>
              <a:buChar char="•"/>
            </a:pPr>
            <a:r>
              <a:rPr lang="en-US" sz="1800" dirty="0" smtClean="0"/>
              <a:t>Faculty are working harder than ever and love our university.</a:t>
            </a:r>
          </a:p>
          <a:p>
            <a:pPr marL="917575" lvl="2" indent="-285750">
              <a:spcAft>
                <a:spcPts val="0"/>
              </a:spcAft>
              <a:buFont typeface="Arial" pitchFamily="34" charset="0"/>
              <a:buChar char="•"/>
            </a:pPr>
            <a:r>
              <a:rPr lang="en-US" sz="1800" dirty="0" smtClean="0"/>
              <a:t>Top two means on the Faculty Morale Survey were:</a:t>
            </a:r>
          </a:p>
          <a:p>
            <a:pPr marL="1374775" lvl="3" indent="-285750">
              <a:spcAft>
                <a:spcPts val="0"/>
              </a:spcAft>
              <a:buFont typeface="Arial" pitchFamily="34" charset="0"/>
              <a:buChar char="•"/>
            </a:pPr>
            <a:r>
              <a:rPr lang="en-US" sz="1600" dirty="0" smtClean="0"/>
              <a:t>“I am dedicated to my profession.”   	Mean = 4.72</a:t>
            </a:r>
          </a:p>
          <a:p>
            <a:pPr marL="1374775" lvl="3" indent="-285750">
              <a:spcAft>
                <a:spcPts val="0"/>
              </a:spcAft>
              <a:buFont typeface="Arial" pitchFamily="34" charset="0"/>
              <a:buChar char="•"/>
            </a:pPr>
            <a:r>
              <a:rPr lang="en-US" sz="1600" dirty="0" smtClean="0"/>
              <a:t>“The future of RU is important to me.”	Mean = 4.50</a:t>
            </a:r>
            <a:endParaRPr lang="en-US" sz="1800" dirty="0"/>
          </a:p>
          <a:p>
            <a:pPr marL="1089025" lvl="3">
              <a:spcAft>
                <a:spcPts val="0"/>
              </a:spcAft>
            </a:pPr>
            <a:endParaRPr lang="en-US" sz="1800" dirty="0" smtClean="0"/>
          </a:p>
          <a:p>
            <a:pPr marL="460375" lvl="1" indent="-285750">
              <a:spcAft>
                <a:spcPts val="1200"/>
              </a:spcAft>
              <a:buFont typeface="Arial" pitchFamily="34" charset="0"/>
              <a:buChar char="•"/>
            </a:pPr>
            <a:r>
              <a:rPr lang="en-US" sz="1800" dirty="0" smtClean="0"/>
              <a:t>We make significant efforts to maintain educational quality and to be excellent stewards of our resources.</a:t>
            </a:r>
          </a:p>
          <a:p>
            <a:pPr marL="460375" lvl="1" indent="-285750">
              <a:spcAft>
                <a:spcPts val="1200"/>
              </a:spcAft>
              <a:buFont typeface="Arial" pitchFamily="34" charset="0"/>
              <a:buChar char="•"/>
            </a:pPr>
            <a:r>
              <a:rPr lang="en-US" sz="1800" dirty="0" smtClean="0"/>
              <a:t>RU has made every effort for many years to keep costs low for students, to the extent that we can not afford this year to increase tuition and fees at average or below average rates. </a:t>
            </a:r>
            <a:r>
              <a:rPr lang="en-US" sz="1800" b="1" dirty="0" smtClean="0">
                <a:solidFill>
                  <a:srgbClr val="FF0000"/>
                </a:solidFill>
              </a:rPr>
              <a:t>Our tuition and fee increase will need to be substantially above the state average to meet students’ needs.</a:t>
            </a:r>
          </a:p>
        </p:txBody>
      </p:sp>
      <p:sp>
        <p:nvSpPr>
          <p:cNvPr id="5" name="Text Box 10"/>
          <p:cNvSpPr txBox="1">
            <a:spLocks noChangeArrowheads="1"/>
          </p:cNvSpPr>
          <p:nvPr/>
        </p:nvSpPr>
        <p:spPr bwMode="auto">
          <a:xfrm>
            <a:off x="457200" y="990601"/>
            <a:ext cx="8305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3200" dirty="0" smtClean="0"/>
              <a:t>Supporting the RU Mission</a:t>
            </a:r>
          </a:p>
        </p:txBody>
      </p:sp>
    </p:spTree>
    <p:extLst>
      <p:ext uri="{BB962C8B-B14F-4D97-AF65-F5344CB8AC3E}">
        <p14:creationId xmlns:p14="http://schemas.microsoft.com/office/powerpoint/2010/main" val="3757783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p:cNvSpPr txBox="1">
            <a:spLocks noChangeArrowheads="1"/>
          </p:cNvSpPr>
          <p:nvPr/>
        </p:nvSpPr>
        <p:spPr bwMode="auto">
          <a:xfrm>
            <a:off x="457200" y="2514600"/>
            <a:ext cx="8305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sz="3200" dirty="0" smtClean="0"/>
              <a:t>Thank You!</a:t>
            </a:r>
          </a:p>
        </p:txBody>
      </p:sp>
    </p:spTree>
    <p:extLst>
      <p:ext uri="{BB962C8B-B14F-4D97-AF65-F5344CB8AC3E}">
        <p14:creationId xmlns:p14="http://schemas.microsoft.com/office/powerpoint/2010/main" val="3319137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73738" name="Text Box 10"/>
          <p:cNvSpPr txBox="1">
            <a:spLocks noChangeArrowheads="1"/>
          </p:cNvSpPr>
          <p:nvPr/>
        </p:nvSpPr>
        <p:spPr bwMode="auto">
          <a:xfrm>
            <a:off x="457200" y="990601"/>
            <a:ext cx="8305800"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600" dirty="0" smtClean="0">
                <a:latin typeface="Times" pitchFamily="1" charset="0"/>
              </a:rPr>
              <a:t>Financial Resources and Needs</a:t>
            </a:r>
            <a:endParaRPr lang="en-US" sz="3600" dirty="0">
              <a:latin typeface="Times" pitchFamily="1" charset="0"/>
            </a:endParaRPr>
          </a:p>
        </p:txBody>
      </p:sp>
      <p:sp>
        <p:nvSpPr>
          <p:cNvPr id="73741" name="Text Box 13"/>
          <p:cNvSpPr txBox="1">
            <a:spLocks noChangeArrowheads="1"/>
          </p:cNvSpPr>
          <p:nvPr/>
        </p:nvSpPr>
        <p:spPr bwMode="auto">
          <a:xfrm>
            <a:off x="457200" y="1828801"/>
            <a:ext cx="8001000" cy="418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342900" indent="-342900">
              <a:spcBef>
                <a:spcPts val="0"/>
              </a:spcBef>
              <a:spcAft>
                <a:spcPts val="1200"/>
              </a:spcAft>
              <a:buFont typeface="Arial" pitchFamily="34" charset="0"/>
              <a:buChar char="•"/>
            </a:pPr>
            <a:r>
              <a:rPr lang="en-US" dirty="0" smtClean="0">
                <a:solidFill>
                  <a:srgbClr val="333333"/>
                </a:solidFill>
                <a:latin typeface="Times" pitchFamily="1" charset="0"/>
              </a:rPr>
              <a:t>Student enrollments </a:t>
            </a:r>
          </a:p>
          <a:p>
            <a:pPr marL="342900" indent="-342900">
              <a:spcBef>
                <a:spcPts val="0"/>
              </a:spcBef>
              <a:spcAft>
                <a:spcPts val="1200"/>
              </a:spcAft>
              <a:buFont typeface="Arial" pitchFamily="34" charset="0"/>
              <a:buChar char="•"/>
            </a:pPr>
            <a:r>
              <a:rPr lang="en-US" dirty="0" smtClean="0">
                <a:solidFill>
                  <a:srgbClr val="333333"/>
                </a:solidFill>
                <a:latin typeface="Times" pitchFamily="1" charset="0"/>
              </a:rPr>
              <a:t>Examples of enrollment challenges for fall 2013</a:t>
            </a:r>
          </a:p>
          <a:p>
            <a:pPr marL="342900" indent="-342900">
              <a:spcBef>
                <a:spcPts val="0"/>
              </a:spcBef>
              <a:spcAft>
                <a:spcPts val="1200"/>
              </a:spcAft>
              <a:buFont typeface="Arial" pitchFamily="34" charset="0"/>
              <a:buChar char="•"/>
            </a:pPr>
            <a:r>
              <a:rPr lang="en-US" dirty="0" smtClean="0">
                <a:solidFill>
                  <a:srgbClr val="333333"/>
                </a:solidFill>
                <a:latin typeface="Times" pitchFamily="1" charset="0"/>
              </a:rPr>
              <a:t>Consequences of underfunding</a:t>
            </a:r>
          </a:p>
          <a:p>
            <a:pPr marL="342900" indent="-342900">
              <a:spcBef>
                <a:spcPts val="0"/>
              </a:spcBef>
              <a:spcAft>
                <a:spcPts val="1200"/>
              </a:spcAft>
              <a:buFont typeface="Arial" pitchFamily="34" charset="0"/>
              <a:buChar char="•"/>
            </a:pPr>
            <a:r>
              <a:rPr lang="en-US" dirty="0" smtClean="0">
                <a:solidFill>
                  <a:srgbClr val="333333"/>
                </a:solidFill>
                <a:latin typeface="Times" pitchFamily="1" charset="0"/>
              </a:rPr>
              <a:t>Need for significant new resources</a:t>
            </a:r>
          </a:p>
          <a:p>
            <a:pPr marL="342900" indent="-342900">
              <a:spcBef>
                <a:spcPts val="0"/>
              </a:spcBef>
              <a:spcAft>
                <a:spcPts val="1200"/>
              </a:spcAft>
              <a:buFont typeface="Arial" pitchFamily="34" charset="0"/>
              <a:buChar char="•"/>
            </a:pPr>
            <a:r>
              <a:rPr lang="en-US" dirty="0" smtClean="0">
                <a:solidFill>
                  <a:srgbClr val="333333"/>
                </a:solidFill>
                <a:latin typeface="Times" pitchFamily="1" charset="0"/>
              </a:rPr>
              <a:t>Supporting the RU mission</a:t>
            </a:r>
          </a:p>
          <a:p>
            <a:pPr marL="342900" indent="-342900">
              <a:spcBef>
                <a:spcPts val="0"/>
              </a:spcBef>
              <a:buFont typeface="Arial" pitchFamily="34" charset="0"/>
              <a:buChar char="•"/>
            </a:pPr>
            <a:endParaRPr lang="en-US" dirty="0" smtClean="0">
              <a:solidFill>
                <a:srgbClr val="333333"/>
              </a:solidFill>
              <a:latin typeface="Times" pitchFamily="1" charset="0"/>
            </a:endParaRPr>
          </a:p>
          <a:p>
            <a:pPr marL="342900" indent="-342900">
              <a:spcBef>
                <a:spcPts val="0"/>
              </a:spcBef>
              <a:buFont typeface="Arial" pitchFamily="34" charset="0"/>
              <a:buChar char="•"/>
            </a:pPr>
            <a:endParaRPr lang="en-US" dirty="0" smtClean="0">
              <a:solidFill>
                <a:srgbClr val="333333"/>
              </a:solidFill>
              <a:latin typeface="Times" pitchFamily="1" charset="0"/>
            </a:endParaRPr>
          </a:p>
          <a:p>
            <a:pPr marL="342900" indent="-342900">
              <a:spcBef>
                <a:spcPts val="0"/>
              </a:spcBef>
              <a:buFont typeface="Arial" pitchFamily="34" charset="0"/>
              <a:buChar char="•"/>
            </a:pPr>
            <a:endParaRPr lang="en-US" dirty="0" smtClean="0">
              <a:solidFill>
                <a:srgbClr val="333333"/>
              </a:solidFill>
              <a:latin typeface="Times" pitchFamily="1" charset="0"/>
            </a:endParaRPr>
          </a:p>
          <a:p>
            <a:pPr>
              <a:spcBef>
                <a:spcPts val="0"/>
              </a:spcBef>
            </a:pPr>
            <a:endParaRPr lang="en-US" dirty="0">
              <a:solidFill>
                <a:srgbClr val="333333"/>
              </a:solidFill>
              <a:latin typeface="Times" pitchFamily="1" charset="0"/>
            </a:endParaRPr>
          </a:p>
        </p:txBody>
      </p:sp>
    </p:spTree>
    <p:extLst>
      <p:ext uri="{BB962C8B-B14F-4D97-AF65-F5344CB8AC3E}">
        <p14:creationId xmlns:p14="http://schemas.microsoft.com/office/powerpoint/2010/main" val="4234976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p:cNvSpPr txBox="1">
            <a:spLocks noChangeArrowheads="1"/>
          </p:cNvSpPr>
          <p:nvPr/>
        </p:nvSpPr>
        <p:spPr bwMode="auto">
          <a:xfrm>
            <a:off x="457200" y="2514600"/>
            <a:ext cx="8305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sz="3200" dirty="0" smtClean="0"/>
              <a:t>Appendix</a:t>
            </a:r>
          </a:p>
        </p:txBody>
      </p:sp>
    </p:spTree>
    <p:extLst>
      <p:ext uri="{BB962C8B-B14F-4D97-AF65-F5344CB8AC3E}">
        <p14:creationId xmlns:p14="http://schemas.microsoft.com/office/powerpoint/2010/main" val="3562496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89971636"/>
              </p:ext>
            </p:extLst>
          </p:nvPr>
        </p:nvGraphicFramePr>
        <p:xfrm>
          <a:off x="152400" y="609600"/>
          <a:ext cx="8763001" cy="4876804"/>
        </p:xfrm>
        <a:graphic>
          <a:graphicData uri="http://schemas.openxmlformats.org/drawingml/2006/table">
            <a:tbl>
              <a:tblPr firstRow="1" firstCol="1" bandRow="1">
                <a:tableStyleId>{9D7B26C5-4107-4FEC-AEDC-1716B250A1EF}</a:tableStyleId>
              </a:tblPr>
              <a:tblGrid>
                <a:gridCol w="3173045"/>
                <a:gridCol w="1134194"/>
                <a:gridCol w="1134194"/>
                <a:gridCol w="1134194"/>
                <a:gridCol w="1215208"/>
                <a:gridCol w="972166"/>
              </a:tblGrid>
              <a:tr h="472300">
                <a:tc>
                  <a:txBody>
                    <a:bodyPr/>
                    <a:lstStyle/>
                    <a:p>
                      <a:pPr marL="0" marR="0" indent="-1270" algn="just">
                        <a:spcBef>
                          <a:spcPts val="0"/>
                        </a:spcBef>
                        <a:spcAft>
                          <a:spcPts val="0"/>
                        </a:spcAft>
                      </a:pPr>
                      <a:r>
                        <a:rPr lang="en-US" sz="1000" dirty="0">
                          <a:effectLst/>
                        </a:rPr>
                        <a:t>College</a:t>
                      </a:r>
                      <a:endParaRPr lang="en-US" sz="1100" dirty="0">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000">
                          <a:effectLst/>
                        </a:rPr>
                        <a:t>Full professors</a:t>
                      </a:r>
                      <a:endParaRPr lang="en-US" sz="1100">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000">
                          <a:effectLst/>
                        </a:rPr>
                        <a:t>Associate professors</a:t>
                      </a:r>
                      <a:endParaRPr lang="en-US" sz="1100">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000">
                          <a:effectLst/>
                        </a:rPr>
                        <a:t>Assistant professors</a:t>
                      </a:r>
                      <a:endParaRPr lang="en-US" sz="1100">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000">
                          <a:effectLst/>
                        </a:rPr>
                        <a:t>Instructors</a:t>
                      </a:r>
                      <a:endParaRPr lang="en-US" sz="1100">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000" dirty="0">
                          <a:effectLst/>
                        </a:rPr>
                        <a:t>Student-fac. ratio</a:t>
                      </a:r>
                      <a:endParaRPr lang="en-US" sz="1100" dirty="0">
                        <a:effectLst/>
                        <a:latin typeface="Calibri"/>
                        <a:ea typeface="Calibri"/>
                        <a:cs typeface="Times New Roman"/>
                      </a:endParaRPr>
                    </a:p>
                  </a:txBody>
                  <a:tcPr marL="68580" marR="68580" marT="0" marB="0" anchor="b"/>
                </a:tc>
              </a:tr>
              <a:tr h="268577">
                <a:tc>
                  <a:txBody>
                    <a:bodyPr/>
                    <a:lstStyle/>
                    <a:p>
                      <a:pPr marL="0" marR="0" algn="l">
                        <a:spcBef>
                          <a:spcPts val="0"/>
                        </a:spcBef>
                        <a:spcAft>
                          <a:spcPts val="0"/>
                        </a:spcAft>
                      </a:pPr>
                      <a:r>
                        <a:rPr lang="en-US" sz="1000" dirty="0">
                          <a:effectLst/>
                        </a:rPr>
                        <a:t>University of Virginia</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$141,600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$95,000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$80,300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$50,500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16 to 1</a:t>
                      </a:r>
                      <a:endParaRPr lang="en-US" sz="1100" dirty="0">
                        <a:effectLst/>
                        <a:latin typeface="Calibri"/>
                        <a:ea typeface="Calibri"/>
                        <a:cs typeface="Times New Roman"/>
                      </a:endParaRPr>
                    </a:p>
                  </a:txBody>
                  <a:tcPr marL="68580" marR="68580" marT="0" marB="0"/>
                </a:tc>
              </a:tr>
              <a:tr h="268577">
                <a:tc>
                  <a:txBody>
                    <a:bodyPr/>
                    <a:lstStyle/>
                    <a:p>
                      <a:pPr marL="0" marR="0" algn="l">
                        <a:spcBef>
                          <a:spcPts val="0"/>
                        </a:spcBef>
                        <a:spcAft>
                          <a:spcPts val="0"/>
                        </a:spcAft>
                      </a:pPr>
                      <a:r>
                        <a:rPr lang="en-US" sz="1000">
                          <a:effectLst/>
                        </a:rPr>
                        <a:t>George Mason University</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$130,900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$85,400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$71,000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$59,000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16 to 1</a:t>
                      </a:r>
                      <a:endParaRPr lang="en-US" sz="1100">
                        <a:effectLst/>
                        <a:latin typeface="Calibri"/>
                        <a:ea typeface="Calibri"/>
                        <a:cs typeface="Times New Roman"/>
                      </a:endParaRPr>
                    </a:p>
                  </a:txBody>
                  <a:tcPr marL="68580" marR="68580" marT="0" marB="0"/>
                </a:tc>
              </a:tr>
              <a:tr h="268577">
                <a:tc>
                  <a:txBody>
                    <a:bodyPr/>
                    <a:lstStyle/>
                    <a:p>
                      <a:pPr marL="0" marR="0" algn="l">
                        <a:spcBef>
                          <a:spcPts val="0"/>
                        </a:spcBef>
                        <a:spcAft>
                          <a:spcPts val="0"/>
                        </a:spcAft>
                      </a:pPr>
                      <a:r>
                        <a:rPr lang="en-US" sz="1000">
                          <a:effectLst/>
                        </a:rPr>
                        <a:t>Virginia Tech</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$121,700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$84,400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$73,300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$46,800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17 to 1</a:t>
                      </a:r>
                      <a:endParaRPr lang="en-US" sz="1100">
                        <a:effectLst/>
                        <a:latin typeface="Calibri"/>
                        <a:ea typeface="Calibri"/>
                        <a:cs typeface="Times New Roman"/>
                      </a:endParaRPr>
                    </a:p>
                  </a:txBody>
                  <a:tcPr marL="68580" marR="68580" marT="0" marB="0"/>
                </a:tc>
              </a:tr>
              <a:tr h="314867">
                <a:tc>
                  <a:txBody>
                    <a:bodyPr/>
                    <a:lstStyle/>
                    <a:p>
                      <a:pPr marL="0" marR="0" algn="l">
                        <a:spcBef>
                          <a:spcPts val="0"/>
                        </a:spcBef>
                        <a:spcAft>
                          <a:spcPts val="0"/>
                        </a:spcAft>
                      </a:pPr>
                      <a:r>
                        <a:rPr lang="en-US" sz="1000">
                          <a:effectLst/>
                        </a:rPr>
                        <a:t>Virginia Commonwealth University</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$118,600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$79,900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$68,800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$48,200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18 to 1</a:t>
                      </a:r>
                      <a:endParaRPr lang="en-US" sz="1100">
                        <a:effectLst/>
                        <a:latin typeface="Calibri"/>
                        <a:ea typeface="Calibri"/>
                        <a:cs typeface="Times New Roman"/>
                      </a:endParaRPr>
                    </a:p>
                  </a:txBody>
                  <a:tcPr marL="68580" marR="68580" marT="0" marB="0"/>
                </a:tc>
              </a:tr>
              <a:tr h="268577">
                <a:tc>
                  <a:txBody>
                    <a:bodyPr/>
                    <a:lstStyle/>
                    <a:p>
                      <a:pPr marL="0" marR="0" algn="l">
                        <a:spcBef>
                          <a:spcPts val="0"/>
                        </a:spcBef>
                        <a:spcAft>
                          <a:spcPts val="0"/>
                        </a:spcAft>
                      </a:pPr>
                      <a:r>
                        <a:rPr lang="en-US" sz="1000">
                          <a:effectLst/>
                        </a:rPr>
                        <a:t>College of William and Mary</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$117,600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$87,000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$68,500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$46,100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11 to 1</a:t>
                      </a:r>
                      <a:endParaRPr lang="en-US" sz="1100">
                        <a:effectLst/>
                        <a:latin typeface="Calibri"/>
                        <a:ea typeface="Calibri"/>
                        <a:cs typeface="Times New Roman"/>
                      </a:endParaRPr>
                    </a:p>
                  </a:txBody>
                  <a:tcPr marL="68580" marR="68580" marT="0" marB="0"/>
                </a:tc>
              </a:tr>
              <a:tr h="268577">
                <a:tc>
                  <a:txBody>
                    <a:bodyPr/>
                    <a:lstStyle/>
                    <a:p>
                      <a:pPr marL="0" marR="0" algn="l">
                        <a:spcBef>
                          <a:spcPts val="0"/>
                        </a:spcBef>
                        <a:spcAft>
                          <a:spcPts val="0"/>
                        </a:spcAft>
                      </a:pPr>
                      <a:r>
                        <a:rPr lang="en-US" sz="1000">
                          <a:effectLst/>
                        </a:rPr>
                        <a:t>Old Dominion University</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$107,000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$76,800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$66,500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$51,100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21 to 1</a:t>
                      </a:r>
                      <a:endParaRPr lang="en-US" sz="1100">
                        <a:effectLst/>
                        <a:latin typeface="Calibri"/>
                        <a:ea typeface="Calibri"/>
                        <a:cs typeface="Times New Roman"/>
                      </a:endParaRPr>
                    </a:p>
                  </a:txBody>
                  <a:tcPr marL="68580" marR="68580" marT="0" marB="0"/>
                </a:tc>
              </a:tr>
              <a:tr h="314867">
                <a:tc>
                  <a:txBody>
                    <a:bodyPr/>
                    <a:lstStyle/>
                    <a:p>
                      <a:pPr marL="0" marR="0" algn="l">
                        <a:spcBef>
                          <a:spcPts val="0"/>
                        </a:spcBef>
                        <a:spcAft>
                          <a:spcPts val="0"/>
                        </a:spcAft>
                      </a:pPr>
                      <a:r>
                        <a:rPr lang="en-US" sz="1000">
                          <a:effectLst/>
                        </a:rPr>
                        <a:t>Christopher Newport University</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$95,800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$72,000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$59,000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$49,900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17 to 1</a:t>
                      </a:r>
                      <a:endParaRPr lang="en-US" sz="1100">
                        <a:effectLst/>
                        <a:latin typeface="Calibri"/>
                        <a:ea typeface="Calibri"/>
                        <a:cs typeface="Times New Roman"/>
                      </a:endParaRPr>
                    </a:p>
                  </a:txBody>
                  <a:tcPr marL="68580" marR="68580" marT="0" marB="0"/>
                </a:tc>
              </a:tr>
              <a:tr h="268577">
                <a:tc>
                  <a:txBody>
                    <a:bodyPr/>
                    <a:lstStyle/>
                    <a:p>
                      <a:pPr marL="0" marR="0" algn="l">
                        <a:spcBef>
                          <a:spcPts val="0"/>
                        </a:spcBef>
                        <a:spcAft>
                          <a:spcPts val="0"/>
                        </a:spcAft>
                      </a:pPr>
                      <a:r>
                        <a:rPr lang="en-US" sz="1000">
                          <a:effectLst/>
                        </a:rPr>
                        <a:t>James Madison University</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$87,400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$66,500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$60,400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$51,000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16 to 1</a:t>
                      </a:r>
                      <a:endParaRPr lang="en-US" sz="1100">
                        <a:effectLst/>
                        <a:latin typeface="Calibri"/>
                        <a:ea typeface="Calibri"/>
                        <a:cs typeface="Times New Roman"/>
                      </a:endParaRPr>
                    </a:p>
                  </a:txBody>
                  <a:tcPr marL="68580" marR="68580" marT="0" marB="0"/>
                </a:tc>
              </a:tr>
              <a:tr h="268577">
                <a:tc>
                  <a:txBody>
                    <a:bodyPr/>
                    <a:lstStyle/>
                    <a:p>
                      <a:pPr marL="0" marR="0" algn="l">
                        <a:spcBef>
                          <a:spcPts val="0"/>
                        </a:spcBef>
                        <a:spcAft>
                          <a:spcPts val="0"/>
                        </a:spcAft>
                      </a:pPr>
                      <a:r>
                        <a:rPr lang="en-US" sz="1000">
                          <a:effectLst/>
                        </a:rPr>
                        <a:t>Virginia Military Institute*</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$86,300</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$64,000</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$55,500</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$38,000</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11 to 1</a:t>
                      </a:r>
                      <a:endParaRPr lang="en-US" sz="1100">
                        <a:effectLst/>
                        <a:latin typeface="Calibri"/>
                        <a:ea typeface="Calibri"/>
                        <a:cs typeface="Times New Roman"/>
                      </a:endParaRPr>
                    </a:p>
                  </a:txBody>
                  <a:tcPr marL="68580" marR="68580" marT="0" marB="0"/>
                </a:tc>
              </a:tr>
              <a:tr h="268577">
                <a:tc>
                  <a:txBody>
                    <a:bodyPr/>
                    <a:lstStyle/>
                    <a:p>
                      <a:pPr marL="0" marR="0" algn="l">
                        <a:spcBef>
                          <a:spcPts val="0"/>
                        </a:spcBef>
                        <a:spcAft>
                          <a:spcPts val="0"/>
                        </a:spcAft>
                      </a:pPr>
                      <a:r>
                        <a:rPr lang="en-US" sz="1000">
                          <a:effectLst/>
                        </a:rPr>
                        <a:t>Norfolk State University*</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$84,200</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$70,500</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$58,600</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$52,400</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19 to 1</a:t>
                      </a:r>
                      <a:endParaRPr lang="en-US" sz="1100" dirty="0">
                        <a:effectLst/>
                        <a:latin typeface="Calibri"/>
                        <a:ea typeface="Calibri"/>
                        <a:cs typeface="Times New Roman"/>
                      </a:endParaRPr>
                    </a:p>
                  </a:txBody>
                  <a:tcPr marL="68580" marR="68580" marT="0" marB="0"/>
                </a:tc>
              </a:tr>
              <a:tr h="314867">
                <a:tc>
                  <a:txBody>
                    <a:bodyPr/>
                    <a:lstStyle/>
                    <a:p>
                      <a:pPr marL="0" marR="0" algn="l">
                        <a:spcBef>
                          <a:spcPts val="0"/>
                        </a:spcBef>
                        <a:spcAft>
                          <a:spcPts val="0"/>
                        </a:spcAft>
                      </a:pPr>
                      <a:r>
                        <a:rPr lang="en-US" sz="1000">
                          <a:effectLst/>
                        </a:rPr>
                        <a:t>University of Mary Washington</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$82,100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$62,600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$55,400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$50,900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15 to 1</a:t>
                      </a:r>
                      <a:endParaRPr lang="en-US" sz="1100">
                        <a:effectLst/>
                        <a:latin typeface="Calibri"/>
                        <a:ea typeface="Calibri"/>
                        <a:cs typeface="Times New Roman"/>
                      </a:endParaRPr>
                    </a:p>
                  </a:txBody>
                  <a:tcPr marL="68580" marR="68580" marT="0" marB="0"/>
                </a:tc>
              </a:tr>
              <a:tr h="268577">
                <a:tc>
                  <a:txBody>
                    <a:bodyPr/>
                    <a:lstStyle/>
                    <a:p>
                      <a:pPr marL="0" marR="0" algn="l">
                        <a:spcBef>
                          <a:spcPts val="0"/>
                        </a:spcBef>
                        <a:spcAft>
                          <a:spcPts val="0"/>
                        </a:spcAft>
                      </a:pPr>
                      <a:r>
                        <a:rPr lang="en-US" sz="1000">
                          <a:effectLst/>
                        </a:rPr>
                        <a:t>Virginia State University</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$81,100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$65,700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$64,000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$46,600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16 to 1</a:t>
                      </a:r>
                      <a:endParaRPr lang="en-US" sz="1100">
                        <a:effectLst/>
                        <a:latin typeface="Calibri"/>
                        <a:ea typeface="Calibri"/>
                        <a:cs typeface="Times New Roman"/>
                      </a:endParaRPr>
                    </a:p>
                  </a:txBody>
                  <a:tcPr marL="68580" marR="68580" marT="0" marB="0"/>
                </a:tc>
              </a:tr>
              <a:tr h="459266">
                <a:tc>
                  <a:txBody>
                    <a:bodyPr/>
                    <a:lstStyle/>
                    <a:p>
                      <a:pPr marL="0" marR="0" algn="l">
                        <a:spcBef>
                          <a:spcPts val="0"/>
                        </a:spcBef>
                        <a:spcAft>
                          <a:spcPts val="0"/>
                        </a:spcAft>
                      </a:pPr>
                      <a:r>
                        <a:rPr lang="en-US" sz="1000">
                          <a:effectLst/>
                        </a:rPr>
                        <a:t>Radford University </a:t>
                      </a:r>
                      <a:endParaRPr lang="en-US" sz="1100">
                        <a:effectLst/>
                      </a:endParaRPr>
                    </a:p>
                    <a:p>
                      <a:pPr marL="0" marR="0" algn="l">
                        <a:spcBef>
                          <a:spcPts val="0"/>
                        </a:spcBef>
                        <a:spcAft>
                          <a:spcPts val="0"/>
                        </a:spcAft>
                      </a:pPr>
                      <a:r>
                        <a:rPr lang="en-US" sz="1000">
                          <a:effectLst/>
                        </a:rPr>
                        <a:t>(2012-2013)</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$78,800</a:t>
                      </a:r>
                      <a:endParaRPr lang="en-US" sz="1100">
                        <a:effectLst/>
                      </a:endParaRPr>
                    </a:p>
                    <a:p>
                      <a:pPr marL="0" marR="0" algn="ctr">
                        <a:spcBef>
                          <a:spcPts val="0"/>
                        </a:spcBef>
                        <a:spcAft>
                          <a:spcPts val="0"/>
                        </a:spcAft>
                      </a:pPr>
                      <a:r>
                        <a:rPr lang="en-US" sz="1000">
                          <a:effectLst/>
                        </a:rPr>
                        <a:t>($81,400)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$65,900</a:t>
                      </a:r>
                      <a:endParaRPr lang="en-US" sz="1100">
                        <a:effectLst/>
                      </a:endParaRPr>
                    </a:p>
                    <a:p>
                      <a:pPr marL="0" marR="0" algn="ctr">
                        <a:spcBef>
                          <a:spcPts val="0"/>
                        </a:spcBef>
                        <a:spcAft>
                          <a:spcPts val="0"/>
                        </a:spcAft>
                      </a:pPr>
                      <a:r>
                        <a:rPr lang="en-US" sz="1000">
                          <a:effectLst/>
                        </a:rPr>
                        <a:t>($68,100)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$58,400</a:t>
                      </a:r>
                      <a:endParaRPr lang="en-US" sz="1100" dirty="0">
                        <a:effectLst/>
                      </a:endParaRPr>
                    </a:p>
                    <a:p>
                      <a:pPr marL="0" marR="0" algn="ctr">
                        <a:spcBef>
                          <a:spcPts val="0"/>
                        </a:spcBef>
                        <a:spcAft>
                          <a:spcPts val="0"/>
                        </a:spcAft>
                      </a:pPr>
                      <a:r>
                        <a:rPr lang="en-US" sz="1000" dirty="0">
                          <a:effectLst/>
                        </a:rPr>
                        <a:t>($60,500)</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$51,000</a:t>
                      </a:r>
                      <a:endParaRPr lang="en-US" sz="1100">
                        <a:effectLst/>
                      </a:endParaRPr>
                    </a:p>
                    <a:p>
                      <a:pPr marL="0" marR="0" algn="ctr">
                        <a:spcBef>
                          <a:spcPts val="0"/>
                        </a:spcBef>
                        <a:spcAft>
                          <a:spcPts val="0"/>
                        </a:spcAft>
                      </a:pPr>
                      <a:r>
                        <a:rPr lang="en-US" sz="1000">
                          <a:effectLst/>
                        </a:rPr>
                        <a:t>($52,500)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18 to 1</a:t>
                      </a:r>
                      <a:endParaRPr lang="en-US" sz="1100">
                        <a:effectLst/>
                      </a:endParaRPr>
                    </a:p>
                    <a:p>
                      <a:pPr marL="0" marR="0" algn="ctr">
                        <a:spcBef>
                          <a:spcPts val="0"/>
                        </a:spcBef>
                        <a:spcAft>
                          <a:spcPts val="0"/>
                        </a:spcAft>
                      </a:pPr>
                      <a:r>
                        <a:rPr lang="en-US" sz="1000">
                          <a:effectLst/>
                        </a:rPr>
                        <a:t>(19 to 1)</a:t>
                      </a:r>
                      <a:endParaRPr lang="en-US" sz="1100">
                        <a:effectLst/>
                        <a:latin typeface="Calibri"/>
                        <a:ea typeface="Calibri"/>
                        <a:cs typeface="Times New Roman"/>
                      </a:endParaRPr>
                    </a:p>
                  </a:txBody>
                  <a:tcPr marL="68580" marR="68580" marT="0" marB="0"/>
                </a:tc>
              </a:tr>
              <a:tr h="268577">
                <a:tc>
                  <a:txBody>
                    <a:bodyPr/>
                    <a:lstStyle/>
                    <a:p>
                      <a:pPr marL="0" marR="0" algn="l">
                        <a:spcBef>
                          <a:spcPts val="0"/>
                        </a:spcBef>
                        <a:spcAft>
                          <a:spcPts val="0"/>
                        </a:spcAft>
                      </a:pPr>
                      <a:r>
                        <a:rPr lang="en-US" sz="1000">
                          <a:effectLst/>
                        </a:rPr>
                        <a:t>Longwood University</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$77,300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$61,400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$55,100 </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18 to 1</a:t>
                      </a:r>
                      <a:endParaRPr lang="en-US" sz="1100" dirty="0">
                        <a:effectLst/>
                        <a:latin typeface="Calibri"/>
                        <a:ea typeface="Calibri"/>
                        <a:cs typeface="Times New Roman"/>
                      </a:endParaRPr>
                    </a:p>
                  </a:txBody>
                  <a:tcPr marL="68580" marR="68580" marT="0" marB="0"/>
                </a:tc>
              </a:tr>
              <a:tr h="314867">
                <a:tc>
                  <a:txBody>
                    <a:bodyPr/>
                    <a:lstStyle/>
                    <a:p>
                      <a:pPr marL="0" marR="0" algn="l">
                        <a:spcBef>
                          <a:spcPts val="0"/>
                        </a:spcBef>
                        <a:spcAft>
                          <a:spcPts val="0"/>
                        </a:spcAft>
                      </a:pPr>
                      <a:r>
                        <a:rPr lang="en-US" sz="1000" dirty="0">
                          <a:effectLst/>
                        </a:rPr>
                        <a:t>University of Virginia’s College at Wise</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$76,500</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$61,300</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a:effectLst/>
                        </a:rPr>
                        <a:t>$56,800</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$44,000</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000" dirty="0">
                          <a:effectLst/>
                        </a:rPr>
                        <a:t>15 to 1</a:t>
                      </a:r>
                      <a:endParaRPr lang="en-US" sz="1100"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152400" y="152400"/>
            <a:ext cx="8801064" cy="338554"/>
          </a:xfrm>
          <a:prstGeom prst="rect">
            <a:avLst/>
          </a:prstGeom>
          <a:noFill/>
        </p:spPr>
        <p:txBody>
          <a:bodyPr wrap="none" rtlCol="0">
            <a:spAutoFit/>
          </a:bodyPr>
          <a:lstStyle/>
          <a:p>
            <a:r>
              <a:rPr lang="en-US" sz="1600" b="1" dirty="0" smtClean="0"/>
              <a:t>Average </a:t>
            </a:r>
            <a:r>
              <a:rPr lang="en-US" sz="1600" b="1" dirty="0"/>
              <a:t>Faculty Salaries and Student-to-Faculty Ratio, </a:t>
            </a:r>
            <a:r>
              <a:rPr lang="en-US" sz="1600" b="1" dirty="0" smtClean="0"/>
              <a:t>2011–12 (from my January report)</a:t>
            </a:r>
            <a:endParaRPr lang="en-US" sz="1600" b="1" dirty="0"/>
          </a:p>
        </p:txBody>
      </p:sp>
      <p:sp>
        <p:nvSpPr>
          <p:cNvPr id="6" name="TextBox 5"/>
          <p:cNvSpPr txBox="1"/>
          <p:nvPr/>
        </p:nvSpPr>
        <p:spPr>
          <a:xfrm>
            <a:off x="152400" y="5638800"/>
            <a:ext cx="8458200" cy="1077218"/>
          </a:xfrm>
          <a:prstGeom prst="rect">
            <a:avLst/>
          </a:prstGeom>
          <a:noFill/>
        </p:spPr>
        <p:txBody>
          <a:bodyPr wrap="square" rtlCol="0">
            <a:spAutoFit/>
          </a:bodyPr>
          <a:lstStyle/>
          <a:p>
            <a:r>
              <a:rPr lang="en-US" sz="1600" dirty="0"/>
              <a:t>Source: </a:t>
            </a:r>
            <a:r>
              <a:rPr lang="en-US" sz="1600" u="sng" dirty="0">
                <a:hlinkClick r:id="rId2"/>
              </a:rPr>
              <a:t>http://chronicle.com/article/faculty-salaries-table-2012/131433</a:t>
            </a:r>
            <a:endParaRPr lang="en-US" sz="1600" dirty="0"/>
          </a:p>
          <a:p>
            <a:r>
              <a:rPr lang="en-US" sz="1600" dirty="0"/>
              <a:t>*Data for these institutions was not available on the Chronicle of Higher Education’s website and was obtained through public data sources released by the U.S. Department of Education, in order to include all Virginia four-year public institutions</a:t>
            </a:r>
            <a:r>
              <a:rPr lang="en-US" sz="1600" dirty="0" smtClean="0"/>
              <a:t>.</a:t>
            </a:r>
            <a:endParaRPr lang="en-US" sz="1600" dirty="0"/>
          </a:p>
        </p:txBody>
      </p:sp>
    </p:spTree>
    <p:extLst>
      <p:ext uri="{BB962C8B-B14F-4D97-AF65-F5344CB8AC3E}">
        <p14:creationId xmlns:p14="http://schemas.microsoft.com/office/powerpoint/2010/main" val="487540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73738" name="Text Box 10"/>
          <p:cNvSpPr txBox="1">
            <a:spLocks noChangeArrowheads="1"/>
          </p:cNvSpPr>
          <p:nvPr/>
        </p:nvSpPr>
        <p:spPr bwMode="auto">
          <a:xfrm>
            <a:off x="457200" y="990601"/>
            <a:ext cx="8305800"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600" dirty="0" smtClean="0">
                <a:latin typeface="Times" pitchFamily="1" charset="0"/>
              </a:rPr>
              <a:t>Student Enrollments</a:t>
            </a:r>
            <a:endParaRPr lang="en-US" sz="3600" dirty="0">
              <a:latin typeface="Times" pitchFamily="1" charset="0"/>
            </a:endParaRPr>
          </a:p>
        </p:txBody>
      </p:sp>
      <p:sp>
        <p:nvSpPr>
          <p:cNvPr id="2" name="TextBox 1"/>
          <p:cNvSpPr txBox="1"/>
          <p:nvPr/>
        </p:nvSpPr>
        <p:spPr>
          <a:xfrm>
            <a:off x="535745" y="1828800"/>
            <a:ext cx="8229600" cy="2616101"/>
          </a:xfrm>
          <a:prstGeom prst="rect">
            <a:avLst/>
          </a:prstGeom>
          <a:noFill/>
        </p:spPr>
        <p:txBody>
          <a:bodyPr wrap="square" rtlCol="0">
            <a:spAutoFit/>
          </a:bodyPr>
          <a:lstStyle/>
          <a:p>
            <a:pPr marL="285750" lvl="0" indent="-285750">
              <a:buFont typeface="Arial" pitchFamily="34" charset="0"/>
              <a:buChar char="•"/>
            </a:pPr>
            <a:r>
              <a:rPr lang="en-US" sz="2000" dirty="0" smtClean="0"/>
              <a:t>Between 2009 and 2013, our enrollment at RU has grown by </a:t>
            </a:r>
            <a:r>
              <a:rPr lang="en-US" sz="2000" u="sng" dirty="0" smtClean="0"/>
              <a:t>754</a:t>
            </a:r>
            <a:r>
              <a:rPr lang="en-US" sz="2000" dirty="0" smtClean="0"/>
              <a:t> </a:t>
            </a:r>
            <a:r>
              <a:rPr lang="en-US" sz="2000" dirty="0"/>
              <a:t>students.  </a:t>
            </a:r>
            <a:endParaRPr lang="en-US" sz="2000" dirty="0" smtClean="0"/>
          </a:p>
          <a:p>
            <a:pPr lvl="0"/>
            <a:endParaRPr lang="en-US" sz="2000" dirty="0" smtClean="0"/>
          </a:p>
          <a:p>
            <a:pPr marL="285750" lvl="0" indent="-285750">
              <a:buFont typeface="Arial" pitchFamily="34" charset="0"/>
              <a:buChar char="•"/>
            </a:pPr>
            <a:r>
              <a:rPr lang="en-US" sz="2000" dirty="0" smtClean="0"/>
              <a:t>This year’s graduating class which started with 1447 enrolled freshmen is being replaced by an entering freshman class forecasted at 2025 students. </a:t>
            </a:r>
          </a:p>
          <a:p>
            <a:pPr marL="285750" lvl="0" indent="-285750">
              <a:buFont typeface="Arial" pitchFamily="34" charset="0"/>
              <a:buChar char="•"/>
            </a:pPr>
            <a:endParaRPr lang="en-US" sz="2000" dirty="0"/>
          </a:p>
          <a:p>
            <a:pPr lvl="0"/>
            <a:endParaRPr lang="en-US" dirty="0"/>
          </a:p>
        </p:txBody>
      </p:sp>
    </p:spTree>
    <p:extLst>
      <p:ext uri="{BB962C8B-B14F-4D97-AF65-F5344CB8AC3E}">
        <p14:creationId xmlns:p14="http://schemas.microsoft.com/office/powerpoint/2010/main" val="1266755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73738" name="Text Box 10"/>
          <p:cNvSpPr txBox="1">
            <a:spLocks noChangeArrowheads="1"/>
          </p:cNvSpPr>
          <p:nvPr/>
        </p:nvSpPr>
        <p:spPr bwMode="auto">
          <a:xfrm>
            <a:off x="457200" y="990601"/>
            <a:ext cx="8305800"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600" dirty="0" smtClean="0">
                <a:latin typeface="Times" pitchFamily="1" charset="0"/>
              </a:rPr>
              <a:t>Student Enrollments</a:t>
            </a:r>
            <a:endParaRPr lang="en-US" sz="3600" dirty="0">
              <a:latin typeface="Times" pitchFamily="1" charset="0"/>
            </a:endParaRPr>
          </a:p>
        </p:txBody>
      </p:sp>
      <p:sp>
        <p:nvSpPr>
          <p:cNvPr id="2" name="TextBox 1"/>
          <p:cNvSpPr txBox="1"/>
          <p:nvPr/>
        </p:nvSpPr>
        <p:spPr>
          <a:xfrm>
            <a:off x="535745" y="1828801"/>
            <a:ext cx="8229600" cy="2554545"/>
          </a:xfrm>
          <a:prstGeom prst="rect">
            <a:avLst/>
          </a:prstGeom>
          <a:noFill/>
        </p:spPr>
        <p:txBody>
          <a:bodyPr wrap="square" rtlCol="0">
            <a:spAutoFit/>
          </a:bodyPr>
          <a:lstStyle/>
          <a:p>
            <a:r>
              <a:rPr lang="en-US" sz="2000" dirty="0" smtClean="0"/>
              <a:t>The 120 credit-hour minimum requirement for graduation corresponds to an average of 15 credit hours per semester for four years, for students who do not enroll in summer coursework. </a:t>
            </a:r>
          </a:p>
          <a:p>
            <a:endParaRPr lang="en-US" sz="2000" dirty="0" smtClean="0"/>
          </a:p>
          <a:p>
            <a:r>
              <a:rPr lang="en-US" sz="2000" dirty="0" smtClean="0"/>
              <a:t>During </a:t>
            </a:r>
            <a:r>
              <a:rPr lang="en-US" sz="2000" dirty="0"/>
              <a:t>a time when we are making a concerted effort to increase our new student retention rates, our failure to be able to enroll students in full schedules because of faculty shortages is almost certain to be counterproductive. </a:t>
            </a:r>
            <a:endParaRPr lang="en-US" sz="2000" dirty="0" smtClean="0"/>
          </a:p>
        </p:txBody>
      </p:sp>
    </p:spTree>
    <p:extLst>
      <p:ext uri="{BB962C8B-B14F-4D97-AF65-F5344CB8AC3E}">
        <p14:creationId xmlns:p14="http://schemas.microsoft.com/office/powerpoint/2010/main" val="2622079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73738" name="Text Box 10"/>
          <p:cNvSpPr txBox="1">
            <a:spLocks noChangeArrowheads="1"/>
          </p:cNvSpPr>
          <p:nvPr/>
        </p:nvSpPr>
        <p:spPr bwMode="auto">
          <a:xfrm>
            <a:off x="457200" y="990601"/>
            <a:ext cx="8305800"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600" dirty="0" smtClean="0">
                <a:latin typeface="Times" pitchFamily="1" charset="0"/>
              </a:rPr>
              <a:t>Student Enrollments</a:t>
            </a:r>
            <a:endParaRPr lang="en-US" sz="3600" dirty="0">
              <a:latin typeface="Times" pitchFamily="1" charset="0"/>
            </a:endParaRPr>
          </a:p>
        </p:txBody>
      </p:sp>
      <p:sp>
        <p:nvSpPr>
          <p:cNvPr id="2" name="TextBox 1"/>
          <p:cNvSpPr txBox="1"/>
          <p:nvPr/>
        </p:nvSpPr>
        <p:spPr>
          <a:xfrm>
            <a:off x="535745" y="1828801"/>
            <a:ext cx="8229600" cy="3631763"/>
          </a:xfrm>
          <a:prstGeom prst="rect">
            <a:avLst/>
          </a:prstGeom>
          <a:noFill/>
        </p:spPr>
        <p:txBody>
          <a:bodyPr wrap="square" rtlCol="0">
            <a:spAutoFit/>
          </a:bodyPr>
          <a:lstStyle/>
          <a:p>
            <a:pPr marL="342900" indent="-342900">
              <a:spcAft>
                <a:spcPts val="1200"/>
              </a:spcAft>
              <a:buFont typeface="Arial" pitchFamily="34" charset="0"/>
              <a:buChar char="•"/>
            </a:pPr>
            <a:r>
              <a:rPr lang="en-US" sz="2000" dirty="0"/>
              <a:t>We have had shortages in the past, but not to the extent we are seeing now.  </a:t>
            </a:r>
            <a:endParaRPr lang="en-US" sz="2000" dirty="0" smtClean="0"/>
          </a:p>
          <a:p>
            <a:pPr marL="342900" indent="-342900">
              <a:spcAft>
                <a:spcPts val="1200"/>
              </a:spcAft>
              <a:buFont typeface="Arial" pitchFamily="34" charset="0"/>
              <a:buChar char="•"/>
            </a:pPr>
            <a:r>
              <a:rPr lang="en-US" sz="2000" dirty="0" smtClean="0"/>
              <a:t>Large freshman class being </a:t>
            </a:r>
            <a:r>
              <a:rPr lang="en-US" sz="2000" dirty="0"/>
              <a:t>admitted, but no additional classes </a:t>
            </a:r>
            <a:r>
              <a:rPr lang="en-US" sz="2000" dirty="0" smtClean="0"/>
              <a:t>to </a:t>
            </a:r>
            <a:r>
              <a:rPr lang="en-US" sz="2000" dirty="0"/>
              <a:t>accommodate </a:t>
            </a:r>
            <a:r>
              <a:rPr lang="en-US" sz="2000" dirty="0" smtClean="0"/>
              <a:t>them</a:t>
            </a:r>
          </a:p>
          <a:p>
            <a:pPr marL="342900" indent="-342900">
              <a:spcAft>
                <a:spcPts val="1200"/>
              </a:spcAft>
              <a:buFont typeface="Arial" pitchFamily="34" charset="0"/>
              <a:buChar char="•"/>
            </a:pPr>
            <a:r>
              <a:rPr lang="en-US" sz="2000" dirty="0" smtClean="0"/>
              <a:t>In many </a:t>
            </a:r>
            <a:r>
              <a:rPr lang="en-US" sz="2000" dirty="0"/>
              <a:t>cases, fewer sections are being offered, partially due to the restriction on adjuncts and </a:t>
            </a:r>
            <a:r>
              <a:rPr lang="en-US" sz="2000" dirty="0" smtClean="0"/>
              <a:t>partially because the Governor’s request to </a:t>
            </a:r>
            <a:r>
              <a:rPr lang="en-US" sz="2000" dirty="0"/>
              <a:t>keep tuition low </a:t>
            </a:r>
            <a:r>
              <a:rPr lang="en-US" sz="2000" dirty="0" smtClean="0"/>
              <a:t>restricts hiring </a:t>
            </a:r>
            <a:r>
              <a:rPr lang="en-US" sz="2000" dirty="0"/>
              <a:t>more faculty.  </a:t>
            </a:r>
            <a:endParaRPr lang="en-US" sz="2000" dirty="0" smtClean="0"/>
          </a:p>
          <a:p>
            <a:pPr marL="342900" indent="-342900">
              <a:spcAft>
                <a:spcPts val="1200"/>
              </a:spcAft>
              <a:buFont typeface="Arial" pitchFamily="34" charset="0"/>
              <a:buChar char="•"/>
            </a:pPr>
            <a:r>
              <a:rPr lang="en-US" sz="2000" dirty="0" smtClean="0"/>
              <a:t>If </a:t>
            </a:r>
            <a:r>
              <a:rPr lang="en-US" sz="2000" dirty="0"/>
              <a:t>nothing changes, there will be many disgruntled students and parents this summer when they cannot add required courses in the fall and they may decide not to come to RU.</a:t>
            </a:r>
          </a:p>
        </p:txBody>
      </p:sp>
    </p:spTree>
    <p:extLst>
      <p:ext uri="{BB962C8B-B14F-4D97-AF65-F5344CB8AC3E}">
        <p14:creationId xmlns:p14="http://schemas.microsoft.com/office/powerpoint/2010/main" val="2099819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73738" name="Text Box 10"/>
          <p:cNvSpPr txBox="1">
            <a:spLocks noChangeArrowheads="1"/>
          </p:cNvSpPr>
          <p:nvPr/>
        </p:nvSpPr>
        <p:spPr bwMode="auto">
          <a:xfrm>
            <a:off x="457200" y="990601"/>
            <a:ext cx="8305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200" dirty="0" smtClean="0">
                <a:latin typeface="Times" pitchFamily="1" charset="0"/>
              </a:rPr>
              <a:t>Examples of Enrollment Challenges: Fall 2013</a:t>
            </a:r>
          </a:p>
        </p:txBody>
      </p:sp>
      <p:sp>
        <p:nvSpPr>
          <p:cNvPr id="2" name="TextBox 1"/>
          <p:cNvSpPr txBox="1"/>
          <p:nvPr/>
        </p:nvSpPr>
        <p:spPr>
          <a:xfrm>
            <a:off x="535745" y="1828800"/>
            <a:ext cx="8229600" cy="3939540"/>
          </a:xfrm>
          <a:prstGeom prst="rect">
            <a:avLst/>
          </a:prstGeom>
          <a:noFill/>
        </p:spPr>
        <p:txBody>
          <a:bodyPr wrap="square" rtlCol="0">
            <a:spAutoFit/>
          </a:bodyPr>
          <a:lstStyle/>
          <a:p>
            <a:r>
              <a:rPr lang="en-US" sz="2000" dirty="0" smtClean="0"/>
              <a:t>Business </a:t>
            </a:r>
            <a:r>
              <a:rPr lang="en-US" sz="2000" dirty="0"/>
              <a:t>majors:              </a:t>
            </a:r>
            <a:endParaRPr lang="en-US" sz="2000" dirty="0" smtClean="0"/>
          </a:p>
          <a:p>
            <a:pPr marL="342900" indent="-342900">
              <a:buFont typeface="Arial" pitchFamily="34" charset="0"/>
              <a:buChar char="•"/>
            </a:pPr>
            <a:r>
              <a:rPr lang="en-US" sz="2000" dirty="0" smtClean="0"/>
              <a:t>134 </a:t>
            </a:r>
            <a:r>
              <a:rPr lang="en-US" sz="2000" dirty="0"/>
              <a:t>current students need, but cannot add, ACTG </a:t>
            </a:r>
            <a:r>
              <a:rPr lang="en-US" sz="2000" dirty="0" smtClean="0"/>
              <a:t>211</a:t>
            </a:r>
          </a:p>
          <a:p>
            <a:pPr marL="342900" indent="-342900">
              <a:buFont typeface="Arial" pitchFamily="34" charset="0"/>
              <a:buChar char="•"/>
            </a:pPr>
            <a:r>
              <a:rPr lang="en-US" sz="2000" dirty="0" smtClean="0"/>
              <a:t>They </a:t>
            </a:r>
            <a:r>
              <a:rPr lang="en-US" sz="2000" dirty="0"/>
              <a:t>estimate 100 additional seats needed for MATH 126</a:t>
            </a:r>
          </a:p>
          <a:p>
            <a:pPr>
              <a:spcAft>
                <a:spcPts val="1200"/>
              </a:spcAft>
            </a:pPr>
            <a:endParaRPr lang="en-US" sz="2000" dirty="0" smtClean="0"/>
          </a:p>
          <a:p>
            <a:r>
              <a:rPr lang="en-US" sz="2000" dirty="0"/>
              <a:t>Science &amp; Technology:   </a:t>
            </a:r>
            <a:endParaRPr lang="en-US" sz="2000" dirty="0" smtClean="0"/>
          </a:p>
          <a:p>
            <a:pPr marL="342900" indent="-342900">
              <a:buFont typeface="Arial" pitchFamily="34" charset="0"/>
              <a:buChar char="•"/>
            </a:pPr>
            <a:r>
              <a:rPr lang="en-US" sz="2000" dirty="0" smtClean="0"/>
              <a:t>There </a:t>
            </a:r>
            <a:r>
              <a:rPr lang="en-US" sz="2000" dirty="0"/>
              <a:t>are shortages in almost all science courses.  </a:t>
            </a:r>
            <a:endParaRPr lang="en-US" sz="2000" dirty="0" smtClean="0"/>
          </a:p>
          <a:p>
            <a:pPr marL="342900" indent="-342900">
              <a:buFont typeface="Arial" pitchFamily="34" charset="0"/>
              <a:buChar char="•"/>
            </a:pPr>
            <a:r>
              <a:rPr lang="en-US" sz="2000" dirty="0" smtClean="0"/>
              <a:t>There </a:t>
            </a:r>
            <a:r>
              <a:rPr lang="en-US" sz="2000" dirty="0"/>
              <a:t>were two new transfer students in science </a:t>
            </a:r>
            <a:r>
              <a:rPr lang="en-US" sz="2000" dirty="0" smtClean="0"/>
              <a:t>on April 19 who </a:t>
            </a:r>
            <a:r>
              <a:rPr lang="en-US" sz="2000" dirty="0"/>
              <a:t>were transferring </a:t>
            </a:r>
            <a:r>
              <a:rPr lang="en-US" sz="2000" dirty="0" smtClean="0"/>
              <a:t>with </a:t>
            </a:r>
            <a:r>
              <a:rPr lang="en-US" sz="2000" dirty="0"/>
              <a:t>associate degrees so they didn’t need core classes – they left with only 8 </a:t>
            </a:r>
            <a:r>
              <a:rPr lang="en-US" sz="2000" dirty="0" smtClean="0"/>
              <a:t>credits. There </a:t>
            </a:r>
            <a:r>
              <a:rPr lang="en-US" sz="2000" dirty="0"/>
              <a:t>was nothing else open that they could take (and this is just the first </a:t>
            </a:r>
            <a:r>
              <a:rPr lang="en-US" sz="2000" dirty="0" smtClean="0"/>
              <a:t>of six Transfer Orientations).</a:t>
            </a:r>
            <a:endParaRPr lang="en-US" sz="2000" dirty="0"/>
          </a:p>
          <a:p>
            <a:pPr>
              <a:spcAft>
                <a:spcPts val="1200"/>
              </a:spcAft>
            </a:pPr>
            <a:endParaRPr lang="en-US" sz="2000" dirty="0"/>
          </a:p>
        </p:txBody>
      </p:sp>
    </p:spTree>
    <p:extLst>
      <p:ext uri="{BB962C8B-B14F-4D97-AF65-F5344CB8AC3E}">
        <p14:creationId xmlns:p14="http://schemas.microsoft.com/office/powerpoint/2010/main" val="4171902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5745" y="1828801"/>
            <a:ext cx="8229600" cy="3170099"/>
          </a:xfrm>
          <a:prstGeom prst="rect">
            <a:avLst/>
          </a:prstGeom>
          <a:noFill/>
        </p:spPr>
        <p:txBody>
          <a:bodyPr wrap="square" rtlCol="0">
            <a:spAutoFit/>
          </a:bodyPr>
          <a:lstStyle/>
          <a:p>
            <a:pPr>
              <a:spcAft>
                <a:spcPts val="0"/>
              </a:spcAft>
            </a:pPr>
            <a:r>
              <a:rPr lang="en-US" sz="2000" dirty="0"/>
              <a:t>Pre-Majors:                        </a:t>
            </a:r>
            <a:endParaRPr lang="en-US" sz="2000" dirty="0" smtClean="0"/>
          </a:p>
          <a:p>
            <a:pPr marL="342900" indent="-342900">
              <a:spcAft>
                <a:spcPts val="1200"/>
              </a:spcAft>
              <a:buFont typeface="Arial" pitchFamily="34" charset="0"/>
              <a:buChar char="•"/>
            </a:pPr>
            <a:r>
              <a:rPr lang="en-US" sz="2000" dirty="0" smtClean="0"/>
              <a:t>Concerned </a:t>
            </a:r>
            <a:r>
              <a:rPr lang="en-US" sz="2000" dirty="0"/>
              <a:t>that 350 new freshmen will not have a science or math to </a:t>
            </a:r>
            <a:r>
              <a:rPr lang="en-US" sz="2000" dirty="0" smtClean="0"/>
              <a:t>take this </a:t>
            </a:r>
            <a:r>
              <a:rPr lang="en-US" sz="2000" dirty="0"/>
              <a:t>fall. </a:t>
            </a:r>
          </a:p>
          <a:p>
            <a:pPr>
              <a:spcAft>
                <a:spcPts val="1200"/>
              </a:spcAft>
            </a:pPr>
            <a:endParaRPr lang="en-US" sz="2000" dirty="0"/>
          </a:p>
          <a:p>
            <a:r>
              <a:rPr lang="en-US" sz="2000" dirty="0" smtClean="0"/>
              <a:t>Humanities &amp; Behavioral Sciences:    </a:t>
            </a:r>
          </a:p>
          <a:p>
            <a:pPr marL="342900" indent="-342900">
              <a:buFont typeface="Arial" pitchFamily="34" charset="0"/>
              <a:buChar char="•"/>
            </a:pPr>
            <a:r>
              <a:rPr lang="en-US" sz="2000" dirty="0" smtClean="0"/>
              <a:t>Chairs in PHIL &amp; RELN, ENGL  and HIST are scrambling to find adjuncts. Some PHIL, RELN and ENGL classes have been cancelled until they find adjuncts. </a:t>
            </a:r>
            <a:endParaRPr lang="en-US" sz="2000" dirty="0"/>
          </a:p>
          <a:p>
            <a:pPr>
              <a:spcAft>
                <a:spcPts val="1200"/>
              </a:spcAft>
            </a:pPr>
            <a:endParaRPr lang="en-US" sz="2000" dirty="0"/>
          </a:p>
        </p:txBody>
      </p:sp>
      <p:sp>
        <p:nvSpPr>
          <p:cNvPr id="6" name="Text Box 10"/>
          <p:cNvSpPr txBox="1">
            <a:spLocks noChangeArrowheads="1"/>
          </p:cNvSpPr>
          <p:nvPr/>
        </p:nvSpPr>
        <p:spPr bwMode="auto">
          <a:xfrm>
            <a:off x="457200" y="990601"/>
            <a:ext cx="8305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200" dirty="0" smtClean="0">
                <a:latin typeface="Times" pitchFamily="1" charset="0"/>
              </a:rPr>
              <a:t>Examples of Enrollment Challenges: Fall 2013</a:t>
            </a:r>
          </a:p>
        </p:txBody>
      </p:sp>
    </p:spTree>
    <p:extLst>
      <p:ext uri="{BB962C8B-B14F-4D97-AF65-F5344CB8AC3E}">
        <p14:creationId xmlns:p14="http://schemas.microsoft.com/office/powerpoint/2010/main" val="3284950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5745" y="1676400"/>
            <a:ext cx="8229600" cy="1938992"/>
          </a:xfrm>
          <a:prstGeom prst="rect">
            <a:avLst/>
          </a:prstGeom>
          <a:noFill/>
        </p:spPr>
        <p:txBody>
          <a:bodyPr wrap="square" rtlCol="0">
            <a:spAutoFit/>
          </a:bodyPr>
          <a:lstStyle/>
          <a:p>
            <a:r>
              <a:rPr lang="en-US" sz="2000" dirty="0" smtClean="0"/>
              <a:t>Humanities &amp; Behavioral Sciences</a:t>
            </a:r>
            <a:r>
              <a:rPr lang="en-US" sz="2000" dirty="0"/>
              <a:t>:    </a:t>
            </a:r>
            <a:endParaRPr lang="en-US" sz="2000" dirty="0" smtClean="0"/>
          </a:p>
          <a:p>
            <a:pPr marL="342900" indent="-342900">
              <a:buFont typeface="Arial" pitchFamily="34" charset="0"/>
              <a:buChar char="•"/>
            </a:pPr>
            <a:r>
              <a:rPr lang="en-US" sz="2000" dirty="0" smtClean="0"/>
              <a:t>Our </a:t>
            </a:r>
            <a:r>
              <a:rPr lang="en-US" sz="2000" dirty="0"/>
              <a:t>goal is 2025 </a:t>
            </a:r>
            <a:r>
              <a:rPr lang="en-US" sz="2000" dirty="0" smtClean="0"/>
              <a:t>entering freshmen </a:t>
            </a:r>
            <a:r>
              <a:rPr lang="en-US" sz="2000" dirty="0"/>
              <a:t>and here </a:t>
            </a:r>
            <a:r>
              <a:rPr lang="en-US" sz="2000" dirty="0" smtClean="0"/>
              <a:t>were the </a:t>
            </a:r>
            <a:r>
              <a:rPr lang="en-US" sz="2000" dirty="0"/>
              <a:t>open seats in HUM and SOC/BEH classes for </a:t>
            </a:r>
            <a:r>
              <a:rPr lang="en-US" sz="2000" dirty="0" smtClean="0"/>
              <a:t>the core (affects all majors) as of April 22:</a:t>
            </a:r>
          </a:p>
          <a:p>
            <a:endParaRPr lang="en-US" sz="2000" dirty="0"/>
          </a:p>
          <a:p>
            <a:pPr>
              <a:spcAft>
                <a:spcPts val="1200"/>
              </a:spcAft>
            </a:pP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2341754618"/>
              </p:ext>
            </p:extLst>
          </p:nvPr>
        </p:nvGraphicFramePr>
        <p:xfrm>
          <a:off x="2286000" y="2819400"/>
          <a:ext cx="6096000" cy="2473327"/>
        </p:xfrm>
        <a:graphic>
          <a:graphicData uri="http://schemas.openxmlformats.org/drawingml/2006/table">
            <a:tbl>
              <a:tblPr firstRow="1" bandRow="1">
                <a:tableStyleId>{00A15C55-8517-42AA-B614-E9B94910E393}</a:tableStyleId>
              </a:tblPr>
              <a:tblGrid>
                <a:gridCol w="3048000"/>
                <a:gridCol w="3048000"/>
              </a:tblGrid>
              <a:tr h="435371">
                <a:tc>
                  <a:txBody>
                    <a:bodyPr/>
                    <a:lstStyle/>
                    <a:p>
                      <a:r>
                        <a:rPr lang="en-US" sz="1800" dirty="0" smtClean="0"/>
                        <a:t>Humanities</a:t>
                      </a:r>
                      <a:endParaRPr lang="en-US" sz="1800" dirty="0"/>
                    </a:p>
                  </a:txBody>
                  <a:tcPr/>
                </a:tc>
                <a:tc>
                  <a:txBody>
                    <a:bodyPr/>
                    <a:lstStyle/>
                    <a:p>
                      <a:r>
                        <a:rPr lang="en-US" sz="1800" dirty="0" smtClean="0"/>
                        <a:t>Social/Behavioral</a:t>
                      </a:r>
                      <a:endParaRPr lang="en-US" sz="1800" dirty="0"/>
                    </a:p>
                  </a:txBody>
                  <a:tcPr/>
                </a:tc>
              </a:tr>
              <a:tr h="365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ENGL 200</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124 seats</a:t>
                      </a:r>
                    </a:p>
                  </a:txBody>
                  <a:tcPr/>
                </a:tc>
                <a:tc>
                  <a:txBody>
                    <a:bodyPr/>
                    <a:lstStyle/>
                    <a:p>
                      <a:r>
                        <a:rPr lang="en-US" sz="1800" dirty="0" smtClean="0"/>
                        <a:t>HIST 111 &amp; 112        350 seats</a:t>
                      </a:r>
                      <a:endParaRPr lang="en-US" sz="1800" dirty="0"/>
                    </a:p>
                  </a:txBody>
                  <a:tcPr/>
                </a:tc>
              </a:tr>
              <a:tr h="348297">
                <a:tc>
                  <a:txBody>
                    <a:bodyPr/>
                    <a:lstStyle/>
                    <a:p>
                      <a:r>
                        <a:rPr lang="en-US" sz="1800" dirty="0" smtClean="0"/>
                        <a:t>HIST 101 &amp; 102       382</a:t>
                      </a:r>
                      <a:r>
                        <a:rPr lang="en-US" sz="1800" baseline="0" dirty="0" smtClean="0"/>
                        <a:t> seats</a:t>
                      </a:r>
                      <a:endParaRPr lang="en-US" sz="1800" dirty="0"/>
                    </a:p>
                  </a:txBody>
                  <a:tcPr/>
                </a:tc>
                <a:tc>
                  <a:txBody>
                    <a:bodyPr/>
                    <a:lstStyle/>
                    <a:p>
                      <a:r>
                        <a:rPr lang="en-US" sz="1800" dirty="0" smtClean="0"/>
                        <a:t>POSC 120                  167 seats</a:t>
                      </a:r>
                      <a:endParaRPr lang="en-US" sz="1800" dirty="0"/>
                    </a:p>
                  </a:txBody>
                  <a:tcPr/>
                </a:tc>
              </a:tr>
              <a:tr h="391931">
                <a:tc>
                  <a:txBody>
                    <a:bodyPr/>
                    <a:lstStyle/>
                    <a:p>
                      <a:r>
                        <a:rPr lang="en-US" sz="1800" dirty="0" smtClean="0"/>
                        <a:t>PHIL 111, 112, 114   260 seats</a:t>
                      </a:r>
                      <a:endParaRPr lang="en-US" sz="1800" dirty="0"/>
                    </a:p>
                  </a:txBody>
                  <a:tcPr/>
                </a:tc>
                <a:tc>
                  <a:txBody>
                    <a:bodyPr/>
                    <a:lstStyle/>
                    <a:p>
                      <a:r>
                        <a:rPr lang="en-US" sz="1800" dirty="0" smtClean="0"/>
                        <a:t>PSYC</a:t>
                      </a:r>
                      <a:r>
                        <a:rPr lang="en-US" sz="1800" baseline="0" dirty="0" smtClean="0"/>
                        <a:t> 121                  859 seats</a:t>
                      </a:r>
                      <a:endParaRPr lang="en-US" sz="1800" dirty="0"/>
                    </a:p>
                  </a:txBody>
                  <a:tcPr/>
                </a:tc>
              </a:tr>
              <a:tr h="348297">
                <a:tc>
                  <a:txBody>
                    <a:bodyPr/>
                    <a:lstStyle/>
                    <a:p>
                      <a:r>
                        <a:rPr lang="en-US" sz="1800" dirty="0" smtClean="0"/>
                        <a:t>POSC</a:t>
                      </a:r>
                      <a:r>
                        <a:rPr lang="en-US" sz="1800" baseline="0" dirty="0" smtClean="0"/>
                        <a:t> 110                  193 seats</a:t>
                      </a:r>
                      <a:endParaRPr lang="en-US" sz="1800" dirty="0"/>
                    </a:p>
                  </a:txBody>
                  <a:tcPr/>
                </a:tc>
                <a:tc>
                  <a:txBody>
                    <a:bodyPr/>
                    <a:lstStyle/>
                    <a:p>
                      <a:r>
                        <a:rPr lang="en-US" sz="1800" dirty="0" smtClean="0"/>
                        <a:t>SOCY 110 &amp; 121      823 seats</a:t>
                      </a:r>
                      <a:endParaRPr lang="en-US" sz="1800" dirty="0"/>
                    </a:p>
                  </a:txBody>
                  <a:tcPr/>
                </a:tc>
              </a:tr>
              <a:tr h="548703">
                <a:tc>
                  <a:txBody>
                    <a:bodyPr/>
                    <a:lstStyle/>
                    <a:p>
                      <a:r>
                        <a:rPr lang="en-US" sz="1800" dirty="0" smtClean="0"/>
                        <a:t>RELN 111, 112,</a:t>
                      </a:r>
                      <a:r>
                        <a:rPr lang="en-US" sz="1800" baseline="0" dirty="0" smtClean="0"/>
                        <a:t> 203  266 seats</a:t>
                      </a:r>
                      <a:endParaRPr lang="en-US" sz="1800" dirty="0"/>
                    </a:p>
                  </a:txBody>
                  <a:tcPr/>
                </a:tc>
                <a:tc>
                  <a:txBody>
                    <a:bodyPr/>
                    <a:lstStyle/>
                    <a:p>
                      <a:endParaRPr lang="en-US" sz="1800" dirty="0"/>
                    </a:p>
                  </a:txBody>
                  <a:tcPr/>
                </a:tc>
              </a:tr>
            </a:tbl>
          </a:graphicData>
        </a:graphic>
      </p:graphicFrame>
      <p:sp>
        <p:nvSpPr>
          <p:cNvPr id="6" name="Text Box 10"/>
          <p:cNvSpPr txBox="1">
            <a:spLocks noChangeArrowheads="1"/>
          </p:cNvSpPr>
          <p:nvPr/>
        </p:nvSpPr>
        <p:spPr bwMode="auto">
          <a:xfrm>
            <a:off x="457200" y="990601"/>
            <a:ext cx="8305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200" dirty="0" smtClean="0">
                <a:latin typeface="Times" pitchFamily="1" charset="0"/>
              </a:rPr>
              <a:t>Examples of Enrollment Challenges: Fall 2013</a:t>
            </a:r>
          </a:p>
        </p:txBody>
      </p:sp>
    </p:spTree>
    <p:extLst>
      <p:ext uri="{BB962C8B-B14F-4D97-AF65-F5344CB8AC3E}">
        <p14:creationId xmlns:p14="http://schemas.microsoft.com/office/powerpoint/2010/main" val="1835938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4" name="Picture 16" descr="legal_classic_PPT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5745" y="1828801"/>
            <a:ext cx="8229600" cy="3016210"/>
          </a:xfrm>
          <a:prstGeom prst="rect">
            <a:avLst/>
          </a:prstGeom>
          <a:noFill/>
        </p:spPr>
        <p:txBody>
          <a:bodyPr wrap="square" rtlCol="0">
            <a:spAutoFit/>
          </a:bodyPr>
          <a:lstStyle/>
          <a:p>
            <a:r>
              <a:rPr lang="en-US" sz="2000" dirty="0"/>
              <a:t>CORE 101 and </a:t>
            </a:r>
            <a:r>
              <a:rPr lang="en-US" sz="2000" dirty="0" smtClean="0"/>
              <a:t>201: </a:t>
            </a:r>
          </a:p>
          <a:p>
            <a:pPr marL="342900" indent="-342900">
              <a:buFont typeface="Arial" pitchFamily="34" charset="0"/>
              <a:buChar char="•"/>
            </a:pPr>
            <a:r>
              <a:rPr lang="en-US" sz="2000" dirty="0" smtClean="0"/>
              <a:t>Current </a:t>
            </a:r>
            <a:r>
              <a:rPr lang="en-US" sz="2000" dirty="0"/>
              <a:t>students had little or no choice in class times or </a:t>
            </a:r>
            <a:r>
              <a:rPr lang="en-US" sz="2000" dirty="0" smtClean="0"/>
              <a:t>topics. There </a:t>
            </a:r>
            <a:r>
              <a:rPr lang="en-US" sz="2000" dirty="0"/>
              <a:t>is a shortage of each for new freshmen and transfer </a:t>
            </a:r>
            <a:r>
              <a:rPr lang="en-US" sz="2000" dirty="0" smtClean="0"/>
              <a:t>students. </a:t>
            </a:r>
            <a:endParaRPr lang="en-US" sz="2000" dirty="0"/>
          </a:p>
          <a:p>
            <a:pPr>
              <a:spcAft>
                <a:spcPts val="1200"/>
              </a:spcAft>
            </a:pPr>
            <a:endParaRPr lang="en-US" sz="2000" dirty="0" smtClean="0"/>
          </a:p>
          <a:p>
            <a:pPr>
              <a:spcAft>
                <a:spcPts val="1200"/>
              </a:spcAft>
            </a:pPr>
            <a:r>
              <a:rPr lang="en-US" sz="2000" dirty="0"/>
              <a:t>There is a shortage of upper level classes in POSC and HIST for new transfer students; CRJU majors are increasing, but classes are not; PSYC majors are increasing but there is a shortage of seats in </a:t>
            </a:r>
            <a:r>
              <a:rPr lang="en-US" sz="2000" dirty="0" smtClean="0"/>
              <a:t>PSYC 222</a:t>
            </a:r>
            <a:r>
              <a:rPr lang="en-US" sz="2000" dirty="0"/>
              <a:t>, 301 and </a:t>
            </a:r>
            <a:r>
              <a:rPr lang="en-US" sz="2000" dirty="0" smtClean="0"/>
              <a:t>302. There </a:t>
            </a:r>
            <a:r>
              <a:rPr lang="en-US" sz="2000" dirty="0"/>
              <a:t>are currently no seats available for new transfer </a:t>
            </a:r>
            <a:r>
              <a:rPr lang="en-US" sz="2000" dirty="0" smtClean="0"/>
              <a:t>students.</a:t>
            </a:r>
            <a:endParaRPr lang="en-US" sz="2000" dirty="0"/>
          </a:p>
        </p:txBody>
      </p:sp>
      <p:sp>
        <p:nvSpPr>
          <p:cNvPr id="6" name="Text Box 10"/>
          <p:cNvSpPr txBox="1">
            <a:spLocks noChangeArrowheads="1"/>
          </p:cNvSpPr>
          <p:nvPr/>
        </p:nvSpPr>
        <p:spPr bwMode="auto">
          <a:xfrm>
            <a:off x="457200" y="990601"/>
            <a:ext cx="8305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200" dirty="0" smtClean="0">
                <a:latin typeface="Times" pitchFamily="1" charset="0"/>
              </a:rPr>
              <a:t>Examples of Enrollment Challenges: Fall 2013</a:t>
            </a:r>
          </a:p>
        </p:txBody>
      </p:sp>
    </p:spTree>
    <p:extLst>
      <p:ext uri="{BB962C8B-B14F-4D97-AF65-F5344CB8AC3E}">
        <p14:creationId xmlns:p14="http://schemas.microsoft.com/office/powerpoint/2010/main" val="1073314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10378796">
  <a:themeElements>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59BBB8C-417E-4828-AAE5-78AC710AFA92}">
  <ds:schemaRefs>
    <ds:schemaRef ds:uri="http://schemas.microsoft.com/office/2006/metadata/longProperties"/>
  </ds:schemaRefs>
</ds:datastoreItem>
</file>

<file path=customXml/itemProps2.xml><?xml version="1.0" encoding="utf-8"?>
<ds:datastoreItem xmlns:ds="http://schemas.openxmlformats.org/officeDocument/2006/customXml" ds:itemID="{26797CEF-E747-4F1A-B48E-73B1B0EFB2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1576</TotalTime>
  <Words>1335</Words>
  <Application>Microsoft Office PowerPoint</Application>
  <PresentationFormat>Letter Paper (8.5x11 in)</PresentationFormat>
  <Paragraphs>395</Paragraphs>
  <Slides>21</Slides>
  <Notes>17</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TS010378796</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Radford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Highlander</dc:creator>
  <cp:lastModifiedBy>Radford University</cp:lastModifiedBy>
  <cp:revision>51</cp:revision>
  <cp:lastPrinted>2013-04-29T12:23:35Z</cp:lastPrinted>
  <dcterms:created xsi:type="dcterms:W3CDTF">2013-04-28T14:51:08Z</dcterms:created>
  <dcterms:modified xsi:type="dcterms:W3CDTF">2013-05-24T14:46:39Z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TC103787969990</vt:lpwstr>
  </property>
</Properties>
</file>