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4"/>
  </p:notesMasterIdLst>
  <p:handoutMasterIdLst>
    <p:handoutMasterId r:id="rId25"/>
  </p:handoutMasterIdLst>
  <p:sldIdLst>
    <p:sldId id="259" r:id="rId3"/>
    <p:sldId id="265" r:id="rId4"/>
    <p:sldId id="285" r:id="rId5"/>
    <p:sldId id="286" r:id="rId6"/>
    <p:sldId id="287" r:id="rId7"/>
    <p:sldId id="268" r:id="rId8"/>
    <p:sldId id="271" r:id="rId9"/>
    <p:sldId id="293" r:id="rId10"/>
    <p:sldId id="273" r:id="rId11"/>
    <p:sldId id="278" r:id="rId12"/>
    <p:sldId id="279" r:id="rId13"/>
    <p:sldId id="280" r:id="rId14"/>
    <p:sldId id="282" r:id="rId15"/>
    <p:sldId id="283" r:id="rId16"/>
    <p:sldId id="284" r:id="rId17"/>
    <p:sldId id="291" r:id="rId18"/>
    <p:sldId id="292" r:id="rId19"/>
    <p:sldId id="281" r:id="rId20"/>
    <p:sldId id="274" r:id="rId21"/>
    <p:sldId id="276" r:id="rId22"/>
    <p:sldId id="288" r:id="rId23"/>
  </p:sldIdLst>
  <p:sldSz cx="12188825"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p:scale>
          <a:sx n="78" d="100"/>
          <a:sy n="78" d="100"/>
        </p:scale>
        <p:origin x="-58" y="-6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04A8D02-4E65-4CCD-8312-4AB164C6C77D}" type="datetimeFigureOut">
              <a:rPr lang="en-US"/>
              <a:t>5/24/2013</a:t>
            </a:fld>
            <a:endParaRPr/>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67A755D9-D361-47B8-9652-3B4EA9776CE5}" type="datetimeFigureOut">
              <a:rPr lang="en-US"/>
              <a:t>5/24/2013</a:t>
            </a:fld>
            <a:endParaRPr/>
          </a:p>
        </p:txBody>
      </p:sp>
      <p:sp>
        <p:nvSpPr>
          <p:cNvPr id="4" name="Slide Image Placeholder 3"/>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97" tIns="46749" rIns="93497" bIns="46749" rtlCol="0" anchor="ctr"/>
          <a:lstStyle/>
          <a:p>
            <a:endParaRPr/>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2</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6</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7</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9</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11</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12</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16</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BB30E-0106-477A-BA50-49442600B839}" type="slidenum">
              <a:rPr lang="en-US"/>
              <a:pPr/>
              <a:t>19</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5/24/2013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5/24/2013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5/24/2013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5/24/2013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5/24/2013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5/24/2013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5/24/2013</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chev.edu/Reportstats/BaseAdequacyMethodologies&amp;ProcessesRepor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thefire.org/spotlight/schools/1719"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2412" y="4419600"/>
            <a:ext cx="8229600" cy="1066800"/>
          </a:xfrm>
        </p:spPr>
        <p:txBody>
          <a:bodyPr>
            <a:normAutofit fontScale="85000" lnSpcReduction="20000"/>
          </a:bodyPr>
          <a:lstStyle/>
          <a:p>
            <a:pPr algn="ctr">
              <a:spcBef>
                <a:spcPct val="50000"/>
              </a:spcBef>
            </a:pPr>
            <a:r>
              <a:rPr lang="en-US" i="1" dirty="0">
                <a:solidFill>
                  <a:srgbClr val="1C3751"/>
                </a:solidFill>
                <a:latin typeface="Times" pitchFamily="1" charset="0"/>
              </a:rPr>
              <a:t>May 10, </a:t>
            </a:r>
            <a:r>
              <a:rPr lang="en-US" i="1" dirty="0" smtClean="0">
                <a:solidFill>
                  <a:srgbClr val="1C3751"/>
                </a:solidFill>
                <a:latin typeface="Times" pitchFamily="1" charset="0"/>
              </a:rPr>
              <a:t>2013</a:t>
            </a:r>
          </a:p>
          <a:p>
            <a:pPr algn="ctr">
              <a:spcBef>
                <a:spcPct val="50000"/>
              </a:spcBef>
            </a:pPr>
            <a:endParaRPr lang="en-US" i="1" dirty="0">
              <a:solidFill>
                <a:srgbClr val="1C3751"/>
              </a:solidFill>
              <a:latin typeface="Times" pitchFamily="1" charset="0"/>
            </a:endParaRPr>
          </a:p>
          <a:p>
            <a:pPr algn="ctr">
              <a:spcBef>
                <a:spcPct val="50000"/>
              </a:spcBef>
            </a:pPr>
            <a:r>
              <a:rPr lang="en-US" dirty="0" smtClean="0">
                <a:solidFill>
                  <a:srgbClr val="1C3751"/>
                </a:solidFill>
                <a:latin typeface="Times" pitchFamily="1" charset="0"/>
              </a:rPr>
              <a:t>Dr. Laura Jacobsen, ljacobsen@radford.edu</a:t>
            </a:r>
            <a:endParaRPr lang="en-US" dirty="0">
              <a:solidFill>
                <a:srgbClr val="1C3751"/>
              </a:solidFill>
              <a:latin typeface="Times" pitchFamily="1" charset="0"/>
            </a:endParaRPr>
          </a:p>
        </p:txBody>
      </p:sp>
      <p:sp>
        <p:nvSpPr>
          <p:cNvPr id="2" name="Title 1"/>
          <p:cNvSpPr>
            <a:spLocks noGrp="1"/>
          </p:cNvSpPr>
          <p:nvPr>
            <p:ph type="ctrTitle"/>
          </p:nvPr>
        </p:nvSpPr>
        <p:spPr/>
        <p:txBody>
          <a:bodyPr/>
          <a:lstStyle/>
          <a:p>
            <a:pPr>
              <a:spcBef>
                <a:spcPct val="50000"/>
              </a:spcBef>
            </a:pPr>
            <a:r>
              <a:rPr lang="en-US" dirty="0">
                <a:solidFill>
                  <a:srgbClr val="808080"/>
                </a:solidFill>
                <a:latin typeface="Times" pitchFamily="1" charset="0"/>
              </a:rPr>
              <a:t>Radford </a:t>
            </a:r>
            <a:r>
              <a:rPr lang="en-US" dirty="0" smtClean="0">
                <a:solidFill>
                  <a:srgbClr val="808080"/>
                </a:solidFill>
                <a:latin typeface="Times" pitchFamily="1" charset="0"/>
              </a:rPr>
              <a:t>University</a:t>
            </a:r>
            <a:br>
              <a:rPr lang="en-US" dirty="0" smtClean="0">
                <a:solidFill>
                  <a:srgbClr val="808080"/>
                </a:solidFill>
                <a:latin typeface="Times" pitchFamily="1" charset="0"/>
              </a:rPr>
            </a:br>
            <a:r>
              <a:rPr lang="en-US" sz="3600" dirty="0">
                <a:latin typeface="Times" pitchFamily="1" charset="0"/>
              </a:rPr>
              <a:t>Faculty Presentation to the Board of Visitors</a:t>
            </a:r>
            <a:r>
              <a:rPr lang="en-US" dirty="0">
                <a:latin typeface="Times" pitchFamily="1" charset="0"/>
              </a:rPr>
              <a:t/>
            </a:r>
            <a:br>
              <a:rPr lang="en-US" dirty="0">
                <a:latin typeface="Times" pitchFamily="1" charset="0"/>
              </a:rPr>
            </a:br>
            <a:endParaRPr lang="en-US" dirty="0">
              <a:solidFill>
                <a:srgbClr val="808080"/>
              </a:solidFill>
              <a:latin typeface="Times" pitchFamily="1" charset="0"/>
            </a:endParaRPr>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414" y="2209800"/>
            <a:ext cx="9601200" cy="3810000"/>
          </a:xfrm>
        </p:spPr>
        <p:txBody>
          <a:bodyPr>
            <a:normAutofit/>
          </a:bodyPr>
          <a:lstStyle/>
          <a:p>
            <a:r>
              <a:rPr lang="en-US" sz="2400" dirty="0"/>
              <a:t>A</a:t>
            </a:r>
            <a:r>
              <a:rPr lang="en-US" sz="2400" dirty="0" smtClean="0"/>
              <a:t> </a:t>
            </a:r>
            <a:r>
              <a:rPr lang="en-US" sz="2400" dirty="0"/>
              <a:t>living document tailored to the university to guide efforts to reach climate neutrality. </a:t>
            </a:r>
          </a:p>
        </p:txBody>
      </p:sp>
      <p:sp>
        <p:nvSpPr>
          <p:cNvPr id="3" name="Title 2"/>
          <p:cNvSpPr>
            <a:spLocks noGrp="1"/>
          </p:cNvSpPr>
          <p:nvPr>
            <p:ph type="title"/>
          </p:nvPr>
        </p:nvSpPr>
        <p:spPr>
          <a:xfrm>
            <a:off x="684212" y="914400"/>
            <a:ext cx="9601200" cy="914400"/>
          </a:xfrm>
        </p:spPr>
        <p:txBody>
          <a:bodyPr/>
          <a:lstStyle/>
          <a:p>
            <a:r>
              <a:rPr lang="en-US" sz="3600" dirty="0" smtClean="0">
                <a:solidFill>
                  <a:srgbClr val="FF0000"/>
                </a:solidFill>
              </a:rPr>
              <a:t>RU Climate</a:t>
            </a:r>
            <a:r>
              <a:rPr lang="en-US" dirty="0" smtClean="0">
                <a:solidFill>
                  <a:srgbClr val="FF0000"/>
                </a:solidFill>
              </a:rPr>
              <a:t> Action Plan</a:t>
            </a:r>
            <a:endParaRPr lang="en-US" dirty="0">
              <a:solidFill>
                <a:srgbClr val="FF0000"/>
              </a:solidFill>
            </a:endParaRPr>
          </a:p>
        </p:txBody>
      </p:sp>
    </p:spTree>
    <p:extLst>
      <p:ext uri="{BB962C8B-B14F-4D97-AF65-F5344CB8AC3E}">
        <p14:creationId xmlns:p14="http://schemas.microsoft.com/office/powerpoint/2010/main" val="4001101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760412" y="1214735"/>
            <a:ext cx="11071516"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600" dirty="0">
                <a:solidFill>
                  <a:srgbClr val="FF0000"/>
                </a:solidFill>
              </a:rPr>
              <a:t>Support for </a:t>
            </a:r>
            <a:r>
              <a:rPr lang="en-US" sz="3600" dirty="0" smtClean="0">
                <a:solidFill>
                  <a:srgbClr val="FF0000"/>
                </a:solidFill>
              </a:rPr>
              <a:t>Climate </a:t>
            </a:r>
            <a:r>
              <a:rPr lang="en-US" sz="3600" dirty="0">
                <a:solidFill>
                  <a:srgbClr val="FF0000"/>
                </a:solidFill>
              </a:rPr>
              <a:t>Action </a:t>
            </a:r>
            <a:r>
              <a:rPr lang="en-US" sz="3600" dirty="0" smtClean="0">
                <a:solidFill>
                  <a:srgbClr val="FF0000"/>
                </a:solidFill>
              </a:rPr>
              <a:t>Plan</a:t>
            </a:r>
            <a:endParaRPr lang="en-US" sz="3600" dirty="0">
              <a:solidFill>
                <a:srgbClr val="FF0000"/>
              </a:solidFill>
            </a:endParaRPr>
          </a:p>
        </p:txBody>
      </p:sp>
      <p:sp>
        <p:nvSpPr>
          <p:cNvPr id="73741" name="Text Box 13"/>
          <p:cNvSpPr txBox="1">
            <a:spLocks noChangeArrowheads="1"/>
          </p:cNvSpPr>
          <p:nvPr/>
        </p:nvSpPr>
        <p:spPr bwMode="auto">
          <a:xfrm>
            <a:off x="609441" y="1676400"/>
            <a:ext cx="1066522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285750" indent="-285750">
              <a:spcBef>
                <a:spcPct val="50000"/>
              </a:spcBef>
              <a:buFont typeface="Arial" pitchFamily="34" charset="0"/>
              <a:buChar char="•"/>
            </a:pPr>
            <a:endParaRPr lang="en-US" sz="1800" dirty="0">
              <a:solidFill>
                <a:srgbClr val="333333"/>
              </a:solidFill>
              <a:latin typeface="Times" pitchFamily="1" charset="0"/>
            </a:endParaRPr>
          </a:p>
        </p:txBody>
      </p:sp>
      <p:sp>
        <p:nvSpPr>
          <p:cNvPr id="2" name="TextBox 1"/>
          <p:cNvSpPr txBox="1"/>
          <p:nvPr/>
        </p:nvSpPr>
        <p:spPr>
          <a:xfrm>
            <a:off x="914163" y="1686855"/>
            <a:ext cx="10360501" cy="2354491"/>
          </a:xfrm>
          <a:prstGeom prst="rect">
            <a:avLst/>
          </a:prstGeom>
          <a:noFill/>
        </p:spPr>
        <p:txBody>
          <a:bodyPr wrap="square" rtlCol="0">
            <a:spAutoFit/>
          </a:bodyPr>
          <a:lstStyle/>
          <a:p>
            <a:endParaRPr lang="en-US" sz="1200" dirty="0"/>
          </a:p>
          <a:p>
            <a:r>
              <a:rPr lang="en-US" sz="1200" dirty="0"/>
              <a:t> </a:t>
            </a:r>
          </a:p>
          <a:p>
            <a:r>
              <a:rPr lang="en-US" sz="2400" b="1" dirty="0" smtClean="0"/>
              <a:t>Resolution:</a:t>
            </a:r>
          </a:p>
          <a:p>
            <a:r>
              <a:rPr lang="en-US" sz="2400" dirty="0" smtClean="0"/>
              <a:t>The</a:t>
            </a:r>
            <a:r>
              <a:rPr lang="en-US" sz="2400" b="1" dirty="0" smtClean="0"/>
              <a:t> </a:t>
            </a:r>
            <a:r>
              <a:rPr lang="en-US" sz="2400" dirty="0" smtClean="0"/>
              <a:t>Radford University Faculty </a:t>
            </a:r>
            <a:r>
              <a:rPr lang="en-US" sz="2400" dirty="0"/>
              <a:t>Senate endorses the </a:t>
            </a:r>
            <a:r>
              <a:rPr lang="en-US" sz="2400" dirty="0" smtClean="0"/>
              <a:t>Climate Action Plan and </a:t>
            </a:r>
            <a:r>
              <a:rPr lang="en-US" sz="2400" dirty="0"/>
              <a:t>recommends that the President and the </a:t>
            </a:r>
            <a:r>
              <a:rPr lang="en-US" sz="2400" dirty="0" smtClean="0"/>
              <a:t>Board </a:t>
            </a:r>
            <a:r>
              <a:rPr lang="en-US" sz="2400" dirty="0"/>
              <a:t>of Visitors adopt the Plan as Radford University’s carbon neutrality roadmap.</a:t>
            </a:r>
          </a:p>
          <a:p>
            <a:pPr marL="342900" indent="-342900">
              <a:lnSpc>
                <a:spcPct val="150000"/>
              </a:lnSpc>
              <a:buFont typeface="Arial" pitchFamily="34" charset="0"/>
              <a:buChar char="•"/>
            </a:pPr>
            <a:endParaRPr lang="en-US" dirty="0"/>
          </a:p>
        </p:txBody>
      </p:sp>
    </p:spTree>
    <p:extLst>
      <p:ext uri="{BB962C8B-B14F-4D97-AF65-F5344CB8AC3E}">
        <p14:creationId xmlns:p14="http://schemas.microsoft.com/office/powerpoint/2010/main" val="424874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609441" y="990600"/>
            <a:ext cx="11071516"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600" dirty="0">
                <a:solidFill>
                  <a:srgbClr val="FF0000"/>
                </a:solidFill>
              </a:rPr>
              <a:t>Support for RU Climate Action </a:t>
            </a:r>
            <a:r>
              <a:rPr lang="en-US" sz="3600" dirty="0" smtClean="0">
                <a:solidFill>
                  <a:srgbClr val="FF0000"/>
                </a:solidFill>
              </a:rPr>
              <a:t>Plan</a:t>
            </a:r>
            <a:endParaRPr lang="en-US" sz="3600" dirty="0">
              <a:solidFill>
                <a:srgbClr val="FF0000"/>
              </a:solidFill>
            </a:endParaRPr>
          </a:p>
        </p:txBody>
      </p:sp>
      <p:sp>
        <p:nvSpPr>
          <p:cNvPr id="73741" name="Text Box 13"/>
          <p:cNvSpPr txBox="1">
            <a:spLocks noChangeArrowheads="1"/>
          </p:cNvSpPr>
          <p:nvPr/>
        </p:nvSpPr>
        <p:spPr bwMode="auto">
          <a:xfrm>
            <a:off x="609441" y="1676400"/>
            <a:ext cx="1066522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285750" indent="-285750">
              <a:spcBef>
                <a:spcPct val="50000"/>
              </a:spcBef>
              <a:buFont typeface="Arial" pitchFamily="34" charset="0"/>
              <a:buChar char="•"/>
            </a:pPr>
            <a:endParaRPr lang="en-US" sz="1800" dirty="0">
              <a:solidFill>
                <a:srgbClr val="333333"/>
              </a:solidFill>
              <a:latin typeface="Times" pitchFamily="1" charset="0"/>
            </a:endParaRPr>
          </a:p>
        </p:txBody>
      </p:sp>
      <p:sp>
        <p:nvSpPr>
          <p:cNvPr id="6" name="Rectangle 5"/>
          <p:cNvSpPr/>
          <p:nvPr/>
        </p:nvSpPr>
        <p:spPr>
          <a:xfrm>
            <a:off x="892008" y="1861067"/>
            <a:ext cx="10258928" cy="3888244"/>
          </a:xfrm>
          <a:prstGeom prst="rect">
            <a:avLst/>
          </a:prstGeom>
        </p:spPr>
        <p:txBody>
          <a:bodyPr wrap="square">
            <a:spAutoFit/>
          </a:bodyPr>
          <a:lstStyle/>
          <a:p>
            <a:pPr marL="285750" indent="-285750">
              <a:spcAft>
                <a:spcPts val="2000"/>
              </a:spcAft>
              <a:buFont typeface="Arial" pitchFamily="34" charset="0"/>
              <a:buChar char="•"/>
            </a:pPr>
            <a:r>
              <a:rPr lang="en-US" sz="2000" dirty="0"/>
              <a:t>G</a:t>
            </a:r>
            <a:r>
              <a:rPr lang="en-US" sz="2000" dirty="0" smtClean="0"/>
              <a:t>lobal climate change poses a substantial risk to future generations</a:t>
            </a:r>
          </a:p>
          <a:p>
            <a:pPr marL="285750" indent="-285750">
              <a:spcAft>
                <a:spcPts val="2000"/>
              </a:spcAft>
              <a:buFont typeface="Arial" pitchFamily="34" charset="0"/>
              <a:buChar char="•"/>
            </a:pPr>
            <a:r>
              <a:rPr lang="en-US" sz="2000" dirty="0" smtClean="0"/>
              <a:t>In 2009, President Kyle and Radford University joined over 600 other colleges and universities in all 50 states in signing the American University and College Presidents’ Climate Commitment </a:t>
            </a:r>
            <a:endParaRPr lang="en-US" sz="2000" dirty="0"/>
          </a:p>
          <a:p>
            <a:pPr marL="285750" indent="-285750">
              <a:spcAft>
                <a:spcPts val="2000"/>
              </a:spcAft>
              <a:buFont typeface="Arial" pitchFamily="34" charset="0"/>
              <a:buChar char="•"/>
            </a:pPr>
            <a:r>
              <a:rPr lang="en-US" sz="2000" dirty="0" smtClean="0"/>
              <a:t>Participation in the Presidents’ Climate Commitment requires that schools set a date certain where they will meet carbon neutrality </a:t>
            </a:r>
          </a:p>
          <a:p>
            <a:pPr marL="285750" indent="-285750">
              <a:spcAft>
                <a:spcPts val="2000"/>
              </a:spcAft>
              <a:buFont typeface="Arial" pitchFamily="34" charset="0"/>
              <a:buChar char="•"/>
            </a:pPr>
            <a:r>
              <a:rPr lang="en-US" sz="2000" dirty="0"/>
              <a:t>D</a:t>
            </a:r>
            <a:r>
              <a:rPr lang="en-US" sz="2000" dirty="0" smtClean="0"/>
              <a:t>ozens </a:t>
            </a:r>
            <a:r>
              <a:rPr lang="en-US" sz="2000" dirty="0"/>
              <a:t>of RU faculty, staff, and students have participated in a serious and careful examination of what RU needs to do to reach carbon neutrality by 2040 </a:t>
            </a:r>
            <a:endParaRPr lang="en-US" sz="2000" dirty="0" smtClean="0"/>
          </a:p>
          <a:p>
            <a:pPr marL="285750" indent="-285750">
              <a:spcAft>
                <a:spcPts val="2000"/>
              </a:spcAft>
              <a:buFont typeface="Arial" pitchFamily="34" charset="0"/>
              <a:buChar char="•"/>
            </a:pPr>
            <a:r>
              <a:rPr lang="en-US" sz="2000" dirty="0" smtClean="0"/>
              <a:t>The RU Climate Action Plan is aspirational, balanced, and flexible</a:t>
            </a:r>
            <a:endParaRPr lang="en-US" sz="2000" dirty="0"/>
          </a:p>
        </p:txBody>
      </p:sp>
    </p:spTree>
    <p:extLst>
      <p:ext uri="{BB962C8B-B14F-4D97-AF65-F5344CB8AC3E}">
        <p14:creationId xmlns:p14="http://schemas.microsoft.com/office/powerpoint/2010/main" val="400784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Although faculty productivity is above average, faculty salaries are well below the average salaries of our benchmark institutions.  Further, SCHEV and the General Assembly have adopted a goal of having Virginia salaries at or above the 60</a:t>
            </a:r>
            <a:r>
              <a:rPr lang="en-US" baseline="30000" dirty="0"/>
              <a:t>th</a:t>
            </a:r>
            <a:r>
              <a:rPr lang="en-US" dirty="0"/>
              <a:t> percentile.  The low salaries at RU are hurting our ability to attract and retain quality faculty.  Low salaries are also having a very negative impact on faculty morale. </a:t>
            </a:r>
          </a:p>
          <a:p>
            <a:pPr marL="0" indent="0">
              <a:buNone/>
            </a:pPr>
            <a:endParaRPr lang="en-US" b="1" dirty="0" smtClean="0"/>
          </a:p>
          <a:p>
            <a:pPr marL="0" indent="0">
              <a:buNone/>
            </a:pPr>
            <a:r>
              <a:rPr lang="en-US" b="1" dirty="0" smtClean="0"/>
              <a:t>Motion</a:t>
            </a:r>
            <a:r>
              <a:rPr lang="en-US" b="1" dirty="0"/>
              <a:t>:</a:t>
            </a:r>
            <a:endParaRPr lang="en-US" dirty="0"/>
          </a:p>
          <a:p>
            <a:pPr marL="0" indent="0">
              <a:spcBef>
                <a:spcPts val="0"/>
              </a:spcBef>
              <a:buNone/>
            </a:pPr>
            <a:r>
              <a:rPr lang="en-US" dirty="0"/>
              <a:t>The Faculty Senate recommends the University adopt a goal of having faculty salaries at or above the 60</a:t>
            </a:r>
            <a:r>
              <a:rPr lang="en-US" baseline="30000" dirty="0"/>
              <a:t>th</a:t>
            </a:r>
            <a:r>
              <a:rPr lang="en-US" dirty="0"/>
              <a:t> percentile in six years.  The Faculty Senate further recommends that the Board of Visitors develop a strategy for reaching this target</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Improving Faculty Salaries</a:t>
            </a:r>
            <a:endParaRPr lang="en-US" dirty="0"/>
          </a:p>
        </p:txBody>
      </p:sp>
    </p:spTree>
    <p:extLst>
      <p:ext uri="{BB962C8B-B14F-4D97-AF65-F5344CB8AC3E}">
        <p14:creationId xmlns:p14="http://schemas.microsoft.com/office/powerpoint/2010/main" val="2395049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There is an ongoing discussion about the number and type of faculty positions required to adequately staff departments.  The adoption of a staffing model would allow better decisions to be made about allocating resources to address faculty shortage and provide the data to support additional positions where needed.</a:t>
            </a:r>
          </a:p>
          <a:p>
            <a:pPr marL="0" indent="0">
              <a:buNone/>
            </a:pPr>
            <a:endParaRPr lang="en-US" b="1" dirty="0" smtClean="0"/>
          </a:p>
          <a:p>
            <a:pPr marL="0" indent="0">
              <a:buNone/>
            </a:pPr>
            <a:r>
              <a:rPr lang="en-US" b="1" dirty="0" smtClean="0"/>
              <a:t>Motion:</a:t>
            </a:r>
            <a:endParaRPr lang="en-US" dirty="0"/>
          </a:p>
          <a:p>
            <a:pPr marL="0" indent="0">
              <a:spcBef>
                <a:spcPts val="0"/>
              </a:spcBef>
              <a:buNone/>
            </a:pPr>
            <a:r>
              <a:rPr lang="en-US" dirty="0" smtClean="0"/>
              <a:t>The </a:t>
            </a:r>
            <a:r>
              <a:rPr lang="en-US" dirty="0"/>
              <a:t>Faculty Senate recommends the University adopt a goal of having all departments at a faculty staffing level consistent with the Base Budget Adequacy model within five years.  If there are reasons for exceptions to the model, those exceptions must be approved in writing by the Dean and the Provost</a:t>
            </a:r>
            <a:r>
              <a:rPr lang="en-US" dirty="0" smtClean="0"/>
              <a:t>.</a:t>
            </a:r>
            <a:endParaRPr lang="en-US" dirty="0"/>
          </a:p>
        </p:txBody>
      </p:sp>
      <p:sp>
        <p:nvSpPr>
          <p:cNvPr id="3" name="Title 2"/>
          <p:cNvSpPr>
            <a:spLocks noGrp="1"/>
          </p:cNvSpPr>
          <p:nvPr>
            <p:ph type="title"/>
          </p:nvPr>
        </p:nvSpPr>
        <p:spPr/>
        <p:txBody>
          <a:bodyPr/>
          <a:lstStyle/>
          <a:p>
            <a:r>
              <a:rPr lang="en-US" dirty="0" smtClean="0"/>
              <a:t>Faculty Staffing</a:t>
            </a:r>
            <a:endParaRPr lang="en-US" dirty="0"/>
          </a:p>
        </p:txBody>
      </p:sp>
    </p:spTree>
    <p:extLst>
      <p:ext uri="{BB962C8B-B14F-4D97-AF65-F5344CB8AC3E}">
        <p14:creationId xmlns:p14="http://schemas.microsoft.com/office/powerpoint/2010/main" val="332850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nSpc>
                <a:spcPct val="100000"/>
              </a:lnSpc>
              <a:spcBef>
                <a:spcPts val="0"/>
              </a:spcBef>
            </a:pPr>
            <a:r>
              <a:rPr lang="en-US" sz="1800" dirty="0"/>
              <a:t>The goal was to determine what drives the cost of providing higher education </a:t>
            </a:r>
            <a:r>
              <a:rPr lang="en-US" sz="1800" dirty="0" smtClean="0"/>
              <a:t>so that </a:t>
            </a:r>
            <a:r>
              <a:rPr lang="en-US" sz="1800" dirty="0"/>
              <a:t>these cost drivers could then be incorporated into a funding guideline. T</a:t>
            </a:r>
            <a:r>
              <a:rPr lang="en-US" sz="1800" dirty="0" smtClean="0"/>
              <a:t>wo </a:t>
            </a:r>
            <a:r>
              <a:rPr lang="en-US" sz="1800" dirty="0"/>
              <a:t>factors determine the number of </a:t>
            </a:r>
            <a:r>
              <a:rPr lang="en-US" sz="1800" dirty="0" smtClean="0"/>
              <a:t>faculty needed</a:t>
            </a:r>
            <a:r>
              <a:rPr lang="en-US" sz="1800" dirty="0"/>
              <a:t>:</a:t>
            </a:r>
          </a:p>
          <a:p>
            <a:pPr marL="914400" indent="-342900">
              <a:lnSpc>
                <a:spcPct val="100000"/>
              </a:lnSpc>
              <a:spcBef>
                <a:spcPts val="0"/>
              </a:spcBef>
              <a:buAutoNum type="arabicPeriod"/>
            </a:pPr>
            <a:r>
              <a:rPr lang="en-US" sz="1800" dirty="0" smtClean="0"/>
              <a:t>Types </a:t>
            </a:r>
            <a:r>
              <a:rPr lang="en-US" sz="1800" dirty="0"/>
              <a:t>of programs offered (social sciences, engineering, </a:t>
            </a:r>
            <a:r>
              <a:rPr lang="en-US" sz="1800" dirty="0" smtClean="0"/>
              <a:t>health professions</a:t>
            </a:r>
            <a:r>
              <a:rPr lang="en-US" sz="1800" dirty="0"/>
              <a:t>, etc.); </a:t>
            </a:r>
            <a:r>
              <a:rPr lang="en-US" sz="1800" dirty="0" smtClean="0"/>
              <a:t>and</a:t>
            </a:r>
          </a:p>
          <a:p>
            <a:pPr marL="914400" indent="-342900">
              <a:lnSpc>
                <a:spcPct val="100000"/>
              </a:lnSpc>
              <a:spcBef>
                <a:spcPts val="0"/>
              </a:spcBef>
              <a:buAutoNum type="arabicPeriod"/>
            </a:pPr>
            <a:r>
              <a:rPr lang="en-US" sz="1800" dirty="0" smtClean="0"/>
              <a:t>Level </a:t>
            </a:r>
            <a:r>
              <a:rPr lang="en-US" sz="1800" dirty="0"/>
              <a:t>of instruction (undergraduate, master’s, doctoral).</a:t>
            </a:r>
          </a:p>
          <a:p>
            <a:pPr marL="0" indent="0">
              <a:lnSpc>
                <a:spcPct val="100000"/>
              </a:lnSpc>
              <a:spcBef>
                <a:spcPts val="0"/>
              </a:spcBef>
              <a:buNone/>
            </a:pPr>
            <a:endParaRPr lang="en-US" sz="1800" dirty="0" smtClean="0"/>
          </a:p>
          <a:p>
            <a:pPr marL="0" indent="0">
              <a:lnSpc>
                <a:spcPct val="100000"/>
              </a:lnSpc>
              <a:spcBef>
                <a:spcPts val="0"/>
              </a:spcBef>
              <a:buNone/>
            </a:pPr>
            <a:r>
              <a:rPr lang="en-US" sz="1800" dirty="0" smtClean="0"/>
              <a:t>The </a:t>
            </a:r>
            <a:r>
              <a:rPr lang="en-US" sz="1800" dirty="0"/>
              <a:t>next step was to develop student-faculty ratios based on the number </a:t>
            </a:r>
            <a:r>
              <a:rPr lang="en-US" sz="1800" dirty="0" smtClean="0"/>
              <a:t>of faculty </a:t>
            </a:r>
            <a:r>
              <a:rPr lang="en-US" sz="1800" dirty="0"/>
              <a:t>required in different kinds of programs and at different levels </a:t>
            </a:r>
            <a:r>
              <a:rPr lang="en-US" sz="1800" dirty="0" smtClean="0"/>
              <a:t>of instruction</a:t>
            </a:r>
            <a:r>
              <a:rPr lang="en-US" sz="1800" dirty="0"/>
              <a:t>. Ultimately, the ratios were based on a combination of four </a:t>
            </a:r>
            <a:r>
              <a:rPr lang="en-US" sz="1800" dirty="0" smtClean="0"/>
              <a:t>sources:</a:t>
            </a:r>
          </a:p>
          <a:p>
            <a:pPr marL="914400" indent="-342900">
              <a:lnSpc>
                <a:spcPct val="100000"/>
              </a:lnSpc>
              <a:spcBef>
                <a:spcPts val="0"/>
              </a:spcBef>
              <a:buFont typeface="+mj-lt"/>
              <a:buAutoNum type="arabicPeriod"/>
            </a:pPr>
            <a:r>
              <a:rPr lang="en-US" sz="1800" dirty="0" smtClean="0"/>
              <a:t>Guidelines </a:t>
            </a:r>
            <a:r>
              <a:rPr lang="en-US" sz="1800" dirty="0"/>
              <a:t>used in other </a:t>
            </a:r>
            <a:r>
              <a:rPr lang="en-US" sz="1800" dirty="0" smtClean="0"/>
              <a:t>states</a:t>
            </a:r>
          </a:p>
          <a:p>
            <a:pPr marL="914400" indent="-342900">
              <a:lnSpc>
                <a:spcPct val="100000"/>
              </a:lnSpc>
              <a:spcBef>
                <a:spcPts val="0"/>
              </a:spcBef>
              <a:buFont typeface="+mj-lt"/>
              <a:buAutoNum type="arabicPeriod"/>
            </a:pPr>
            <a:r>
              <a:rPr lang="en-US" sz="1800" dirty="0" smtClean="0"/>
              <a:t>Appendix </a:t>
            </a:r>
            <a:r>
              <a:rPr lang="en-US" sz="1800" dirty="0"/>
              <a:t>M (Virginia’s old guidelines used in the 1970s and </a:t>
            </a:r>
            <a:r>
              <a:rPr lang="en-US" sz="1800" dirty="0" smtClean="0"/>
              <a:t>1980s)</a:t>
            </a:r>
          </a:p>
          <a:p>
            <a:pPr marL="914400" indent="-342900">
              <a:lnSpc>
                <a:spcPct val="100000"/>
              </a:lnSpc>
              <a:spcBef>
                <a:spcPts val="0"/>
              </a:spcBef>
              <a:buFont typeface="+mj-lt"/>
              <a:buAutoNum type="arabicPeriod"/>
            </a:pPr>
            <a:r>
              <a:rPr lang="en-US" sz="1800" dirty="0" smtClean="0"/>
              <a:t>Recommendations from Virginia’s colleges and universities</a:t>
            </a:r>
          </a:p>
          <a:p>
            <a:pPr marL="914400" indent="-342900">
              <a:lnSpc>
                <a:spcPct val="100000"/>
              </a:lnSpc>
              <a:spcBef>
                <a:spcPts val="0"/>
              </a:spcBef>
              <a:buFont typeface="+mj-lt"/>
              <a:buAutoNum type="arabicPeriod"/>
            </a:pPr>
            <a:r>
              <a:rPr lang="en-US" sz="1800" dirty="0" smtClean="0"/>
              <a:t>Accreditation </a:t>
            </a:r>
            <a:r>
              <a:rPr lang="en-US" sz="1800" dirty="0"/>
              <a:t>standards on staffing requirements</a:t>
            </a:r>
          </a:p>
        </p:txBody>
      </p:sp>
      <p:sp>
        <p:nvSpPr>
          <p:cNvPr id="3" name="Title 2"/>
          <p:cNvSpPr>
            <a:spLocks noGrp="1"/>
          </p:cNvSpPr>
          <p:nvPr>
            <p:ph type="title"/>
          </p:nvPr>
        </p:nvSpPr>
        <p:spPr/>
        <p:txBody>
          <a:bodyPr/>
          <a:lstStyle/>
          <a:p>
            <a:r>
              <a:rPr lang="en-US" dirty="0" smtClean="0"/>
              <a:t>FYI: SCHEV Base Budget Adequacy Model</a:t>
            </a:r>
            <a:endParaRPr lang="en-US" dirty="0"/>
          </a:p>
        </p:txBody>
      </p:sp>
      <p:sp>
        <p:nvSpPr>
          <p:cNvPr id="4" name="TextBox 3"/>
          <p:cNvSpPr txBox="1"/>
          <p:nvPr/>
        </p:nvSpPr>
        <p:spPr>
          <a:xfrm>
            <a:off x="1343024" y="6111389"/>
            <a:ext cx="9732151" cy="338554"/>
          </a:xfrm>
          <a:prstGeom prst="rect">
            <a:avLst/>
          </a:prstGeom>
          <a:noFill/>
          <a:ln>
            <a:noFill/>
          </a:ln>
        </p:spPr>
        <p:txBody>
          <a:bodyPr wrap="none" rtlCol="0" anchor="ctr" anchorCtr="1">
            <a:spAutoFit/>
          </a:bodyPr>
          <a:lstStyle/>
          <a:p>
            <a:r>
              <a:rPr lang="en-US" sz="1600" dirty="0" smtClean="0"/>
              <a:t>Source: </a:t>
            </a:r>
            <a:r>
              <a:rPr lang="en-US" sz="1600" dirty="0">
                <a:hlinkClick r:id="rId2"/>
              </a:rPr>
              <a:t>http://www.schev.edu/Reportstats/BaseAdequacyMethodologies&amp;ProcessesReport.pdf</a:t>
            </a:r>
            <a:endParaRPr lang="en-US" sz="1600" dirty="0" smtClean="0"/>
          </a:p>
        </p:txBody>
      </p:sp>
    </p:spTree>
    <p:extLst>
      <p:ext uri="{BB962C8B-B14F-4D97-AF65-F5344CB8AC3E}">
        <p14:creationId xmlns:p14="http://schemas.microsoft.com/office/powerpoint/2010/main" val="364233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760412" y="1143000"/>
            <a:ext cx="11071516"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600" dirty="0" smtClean="0">
                <a:solidFill>
                  <a:srgbClr val="FF0000"/>
                </a:solidFill>
                <a:latin typeface="+mj-lt"/>
              </a:rPr>
              <a:t>Key Efforts in the Coming Year</a:t>
            </a:r>
            <a:endParaRPr lang="en-US" sz="3600" dirty="0">
              <a:solidFill>
                <a:srgbClr val="FF0000"/>
              </a:solidFill>
              <a:latin typeface="+mj-lt"/>
            </a:endParaRPr>
          </a:p>
        </p:txBody>
      </p:sp>
      <p:sp>
        <p:nvSpPr>
          <p:cNvPr id="73741" name="Text Box 13"/>
          <p:cNvSpPr txBox="1">
            <a:spLocks noChangeArrowheads="1"/>
          </p:cNvSpPr>
          <p:nvPr/>
        </p:nvSpPr>
        <p:spPr bwMode="auto">
          <a:xfrm>
            <a:off x="1293812" y="2209800"/>
            <a:ext cx="8915400" cy="203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285750" indent="-285750">
              <a:spcBef>
                <a:spcPct val="50000"/>
              </a:spcBef>
              <a:buFont typeface="Arial" pitchFamily="34" charset="0"/>
              <a:buChar char="•"/>
            </a:pPr>
            <a:r>
              <a:rPr lang="en-US" dirty="0" smtClean="0"/>
              <a:t>First Amendment Resolution (</a:t>
            </a:r>
            <a:r>
              <a:rPr lang="en-US" dirty="0">
                <a:hlinkClick r:id="rId3"/>
              </a:rPr>
              <a:t>http://</a:t>
            </a:r>
            <a:r>
              <a:rPr lang="en-US" dirty="0" smtClean="0">
                <a:hlinkClick r:id="rId3"/>
              </a:rPr>
              <a:t>thefire.org/spotlight/schools/1719</a:t>
            </a:r>
            <a:r>
              <a:rPr lang="en-US" dirty="0" smtClean="0"/>
              <a:t>)</a:t>
            </a:r>
          </a:p>
          <a:p>
            <a:pPr marL="285750" indent="-285750">
              <a:spcBef>
                <a:spcPct val="50000"/>
              </a:spcBef>
              <a:buFont typeface="Arial" pitchFamily="34" charset="0"/>
              <a:buChar char="•"/>
            </a:pPr>
            <a:r>
              <a:rPr lang="en-US" dirty="0" smtClean="0">
                <a:solidFill>
                  <a:srgbClr val="333333"/>
                </a:solidFill>
              </a:rPr>
              <a:t>Summer School Policies and Procedures</a:t>
            </a:r>
          </a:p>
          <a:p>
            <a:pPr marL="285750" indent="-285750">
              <a:spcBef>
                <a:spcPct val="50000"/>
              </a:spcBef>
              <a:buFont typeface="Arial" pitchFamily="34" charset="0"/>
              <a:buChar char="•"/>
            </a:pPr>
            <a:r>
              <a:rPr lang="en-US" dirty="0" smtClean="0">
                <a:solidFill>
                  <a:srgbClr val="333333"/>
                </a:solidFill>
              </a:rPr>
              <a:t>Intellectual Property Policies</a:t>
            </a:r>
          </a:p>
          <a:p>
            <a:pPr marL="285750" indent="-285750">
              <a:spcBef>
                <a:spcPct val="50000"/>
              </a:spcBef>
              <a:buFont typeface="Arial" pitchFamily="34" charset="0"/>
              <a:buChar char="•"/>
            </a:pPr>
            <a:r>
              <a:rPr lang="en-US" dirty="0" smtClean="0">
                <a:solidFill>
                  <a:srgbClr val="333333"/>
                </a:solidFill>
              </a:rPr>
              <a:t>Core Curriculum</a:t>
            </a:r>
          </a:p>
          <a:p>
            <a:pPr marL="285750" indent="-285750">
              <a:spcBef>
                <a:spcPct val="50000"/>
              </a:spcBef>
              <a:buFont typeface="Arial" pitchFamily="34" charset="0"/>
              <a:buChar char="•"/>
            </a:pPr>
            <a:r>
              <a:rPr lang="en-US" dirty="0" smtClean="0">
                <a:solidFill>
                  <a:srgbClr val="333333"/>
                </a:solidFill>
              </a:rPr>
              <a:t>University Budget</a:t>
            </a:r>
          </a:p>
        </p:txBody>
      </p:sp>
    </p:spTree>
    <p:extLst>
      <p:ext uri="{BB962C8B-B14F-4D97-AF65-F5344CB8AC3E}">
        <p14:creationId xmlns:p14="http://schemas.microsoft.com/office/powerpoint/2010/main" val="356327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solidFill>
                  <a:srgbClr val="333333"/>
                </a:solidFill>
              </a:rPr>
              <a:t>Leadership Development: </a:t>
            </a:r>
            <a:endParaRPr lang="en-US" dirty="0" smtClean="0">
              <a:solidFill>
                <a:srgbClr val="333333"/>
              </a:solidFill>
            </a:endParaRPr>
          </a:p>
          <a:p>
            <a:pPr marL="0" indent="0">
              <a:buNone/>
            </a:pPr>
            <a:r>
              <a:rPr lang="en-US" i="1" dirty="0" smtClean="0">
                <a:solidFill>
                  <a:srgbClr val="333333"/>
                </a:solidFill>
              </a:rPr>
              <a:t>Rethinking </a:t>
            </a:r>
            <a:r>
              <a:rPr lang="en-US" i="1" dirty="0">
                <a:solidFill>
                  <a:srgbClr val="333333"/>
                </a:solidFill>
              </a:rPr>
              <a:t>the ‘L’ Word in Higher Education: The Revolution of Research on </a:t>
            </a:r>
            <a:r>
              <a:rPr lang="en-US" i="1" dirty="0" smtClean="0">
                <a:solidFill>
                  <a:srgbClr val="333333"/>
                </a:solidFill>
              </a:rPr>
              <a:t>Leadership </a:t>
            </a:r>
            <a:r>
              <a:rPr lang="en-US" dirty="0" smtClean="0">
                <a:solidFill>
                  <a:srgbClr val="333333"/>
                </a:solidFill>
              </a:rPr>
              <a:t>by Adrianna </a:t>
            </a:r>
            <a:r>
              <a:rPr lang="en-US" dirty="0" err="1" smtClean="0">
                <a:solidFill>
                  <a:srgbClr val="333333"/>
                </a:solidFill>
              </a:rPr>
              <a:t>Kezar</a:t>
            </a:r>
            <a:r>
              <a:rPr lang="en-US" dirty="0" smtClean="0">
                <a:solidFill>
                  <a:srgbClr val="333333"/>
                </a:solidFill>
              </a:rPr>
              <a:t>, </a:t>
            </a:r>
            <a:r>
              <a:rPr lang="en-US" dirty="0" err="1" smtClean="0">
                <a:solidFill>
                  <a:srgbClr val="333333"/>
                </a:solidFill>
              </a:rPr>
              <a:t>Rozana</a:t>
            </a:r>
            <a:r>
              <a:rPr lang="en-US" dirty="0" smtClean="0">
                <a:solidFill>
                  <a:srgbClr val="333333"/>
                </a:solidFill>
              </a:rPr>
              <a:t> Carducci, and Melissa Contreras-</a:t>
            </a:r>
            <a:r>
              <a:rPr lang="en-US" dirty="0" err="1" smtClean="0">
                <a:solidFill>
                  <a:srgbClr val="333333"/>
                </a:solidFill>
              </a:rPr>
              <a:t>McGavin</a:t>
            </a:r>
            <a:endParaRPr lang="en-US" dirty="0">
              <a:solidFill>
                <a:srgbClr val="333333"/>
              </a:solidFill>
            </a:endParaRPr>
          </a:p>
          <a:p>
            <a:r>
              <a:rPr lang="en-US" dirty="0" smtClean="0"/>
              <a:t>“</a:t>
            </a:r>
            <a:r>
              <a:rPr lang="en-US" dirty="0"/>
              <a:t>In these times of change and challenge in higher education, pleas for leadership have become frequent. However, the type of leadership required within this new context (of globalization, demographic changes, technological advancement, and questioning of social authority) may call for different skills, requiring a re-education among campus stakeholders if they want to be successful leaders</a:t>
            </a:r>
            <a:r>
              <a:rPr lang="en-US" dirty="0" smtClean="0"/>
              <a:t>. In </a:t>
            </a:r>
            <a:r>
              <a:rPr lang="en-US" dirty="0"/>
              <a:t>the past twenty years, there has been a revolution in the way that leadership is conceptualized across most fields and disciplines. Leadership has moved away from being leader-centered, individualistic, hierarchical, focused on universal characteristics, and emphasizing power over followers. Instead, a new vision has emerged: leadership that is process-centered, collective, context-bound, non-hierarchical, and focused on mutual power and influence processes.</a:t>
            </a:r>
          </a:p>
          <a:p>
            <a:r>
              <a:rPr lang="en-US" dirty="0"/>
              <a:t>This volume summarizes research and literature about new conceptualizations of leadership to inform practice</a:t>
            </a:r>
            <a:r>
              <a:rPr lang="en-US" dirty="0" smtClean="0"/>
              <a:t>.”</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Key Efforts in the Coming Year</a:t>
            </a:r>
            <a:endParaRPr lang="en-US" dirty="0"/>
          </a:p>
        </p:txBody>
      </p:sp>
    </p:spTree>
    <p:extLst>
      <p:ext uri="{BB962C8B-B14F-4D97-AF65-F5344CB8AC3E}">
        <p14:creationId xmlns:p14="http://schemas.microsoft.com/office/powerpoint/2010/main" val="67666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indent="-342900">
              <a:spcBef>
                <a:spcPts val="0"/>
              </a:spcBef>
              <a:spcAft>
                <a:spcPts val="1200"/>
              </a:spcAft>
            </a:pPr>
            <a:r>
              <a:rPr lang="en-US" dirty="0">
                <a:solidFill>
                  <a:srgbClr val="333333"/>
                </a:solidFill>
              </a:rPr>
              <a:t>Student enrollments </a:t>
            </a:r>
          </a:p>
          <a:p>
            <a:pPr marL="342900" indent="-342900">
              <a:spcBef>
                <a:spcPts val="0"/>
              </a:spcBef>
              <a:spcAft>
                <a:spcPts val="1200"/>
              </a:spcAft>
            </a:pPr>
            <a:r>
              <a:rPr lang="en-US" dirty="0">
                <a:solidFill>
                  <a:srgbClr val="333333"/>
                </a:solidFill>
              </a:rPr>
              <a:t>Examples of enrollment challenges for fall 2013</a:t>
            </a:r>
          </a:p>
          <a:p>
            <a:pPr marL="342900" indent="-342900">
              <a:spcBef>
                <a:spcPts val="0"/>
              </a:spcBef>
              <a:spcAft>
                <a:spcPts val="1200"/>
              </a:spcAft>
            </a:pPr>
            <a:r>
              <a:rPr lang="en-US" dirty="0">
                <a:solidFill>
                  <a:srgbClr val="333333"/>
                </a:solidFill>
              </a:rPr>
              <a:t>Consequences of underfunding</a:t>
            </a:r>
          </a:p>
          <a:p>
            <a:pPr marL="342900" indent="-342900">
              <a:spcBef>
                <a:spcPts val="0"/>
              </a:spcBef>
              <a:spcAft>
                <a:spcPts val="1200"/>
              </a:spcAft>
            </a:pPr>
            <a:r>
              <a:rPr lang="en-US" dirty="0">
                <a:solidFill>
                  <a:srgbClr val="333333"/>
                </a:solidFill>
              </a:rPr>
              <a:t>Need for significant new resources</a:t>
            </a:r>
          </a:p>
          <a:p>
            <a:pPr marL="342900" indent="-342900">
              <a:spcBef>
                <a:spcPts val="0"/>
              </a:spcBef>
              <a:spcAft>
                <a:spcPts val="1200"/>
              </a:spcAft>
            </a:pPr>
            <a:r>
              <a:rPr lang="en-US" dirty="0">
                <a:solidFill>
                  <a:srgbClr val="333333"/>
                </a:solidFill>
              </a:rPr>
              <a:t>Supporting the RU </a:t>
            </a:r>
            <a:r>
              <a:rPr lang="en-US" dirty="0" smtClean="0">
                <a:solidFill>
                  <a:srgbClr val="333333"/>
                </a:solidFill>
              </a:rPr>
              <a:t>mission</a:t>
            </a:r>
          </a:p>
          <a:p>
            <a:pPr marL="0" indent="0">
              <a:lnSpc>
                <a:spcPct val="120000"/>
              </a:lnSpc>
              <a:spcBef>
                <a:spcPts val="0"/>
              </a:spcBef>
              <a:buNone/>
            </a:pPr>
            <a:endParaRPr lang="en-US" dirty="0" smtClean="0"/>
          </a:p>
          <a:p>
            <a:pPr marL="0" lvl="1" indent="0">
              <a:lnSpc>
                <a:spcPct val="120000"/>
              </a:lnSpc>
              <a:spcBef>
                <a:spcPts val="0"/>
              </a:spcBef>
              <a:buNone/>
            </a:pPr>
            <a:r>
              <a:rPr lang="en-US" sz="2100" dirty="0" smtClean="0"/>
              <a:t>RU </a:t>
            </a:r>
            <a:r>
              <a:rPr lang="en-US" sz="2100" dirty="0"/>
              <a:t>has made every effort for many years to keep costs low for students, to the extent that we can not afford this year to increase tuition and fees at average or below average rates. </a:t>
            </a:r>
            <a:r>
              <a:rPr lang="en-US" sz="2100" b="1" dirty="0">
                <a:solidFill>
                  <a:srgbClr val="FF0000"/>
                </a:solidFill>
              </a:rPr>
              <a:t>Our tuition and fee increase will need to </a:t>
            </a:r>
            <a:r>
              <a:rPr lang="en-US" sz="2100" b="1">
                <a:solidFill>
                  <a:srgbClr val="FF0000"/>
                </a:solidFill>
              </a:rPr>
              <a:t>be </a:t>
            </a:r>
            <a:r>
              <a:rPr lang="en-US" sz="2100" b="1" smtClean="0">
                <a:solidFill>
                  <a:srgbClr val="FF0000"/>
                </a:solidFill>
              </a:rPr>
              <a:t>substantially above </a:t>
            </a:r>
            <a:r>
              <a:rPr lang="en-US" sz="2100" b="1" dirty="0">
                <a:solidFill>
                  <a:srgbClr val="FF0000"/>
                </a:solidFill>
              </a:rPr>
              <a:t>the state average to meet students’ needs</a:t>
            </a:r>
            <a:r>
              <a:rPr lang="en-US" sz="2100" b="1" dirty="0" smtClean="0">
                <a:solidFill>
                  <a:srgbClr val="FF0000"/>
                </a:solidFill>
              </a:rPr>
              <a:t>.</a:t>
            </a:r>
            <a:endParaRPr lang="en-US" sz="2100" dirty="0" smtClean="0"/>
          </a:p>
          <a:p>
            <a:pPr marL="0" indent="0">
              <a:buNone/>
            </a:pPr>
            <a:r>
              <a:rPr lang="en-US" dirty="0" smtClean="0"/>
              <a:t>See details from my presentation</a:t>
            </a:r>
            <a:r>
              <a:rPr lang="en-US" dirty="0"/>
              <a:t> </a:t>
            </a:r>
            <a:r>
              <a:rPr lang="en-US" dirty="0" smtClean="0"/>
              <a:t>to the Academic Affairs Committee.</a:t>
            </a:r>
            <a:endParaRPr lang="en-US" dirty="0"/>
          </a:p>
        </p:txBody>
      </p:sp>
      <p:sp>
        <p:nvSpPr>
          <p:cNvPr id="3" name="Title 2"/>
          <p:cNvSpPr>
            <a:spLocks noGrp="1"/>
          </p:cNvSpPr>
          <p:nvPr>
            <p:ph type="title"/>
          </p:nvPr>
        </p:nvSpPr>
        <p:spPr/>
        <p:txBody>
          <a:bodyPr/>
          <a:lstStyle/>
          <a:p>
            <a:r>
              <a:rPr lang="en-US" dirty="0" smtClean="0"/>
              <a:t>Financial Resources and Needs</a:t>
            </a:r>
            <a:endParaRPr lang="en-US" dirty="0"/>
          </a:p>
        </p:txBody>
      </p:sp>
    </p:spTree>
    <p:extLst>
      <p:ext uri="{BB962C8B-B14F-4D97-AF65-F5344CB8AC3E}">
        <p14:creationId xmlns:p14="http://schemas.microsoft.com/office/powerpoint/2010/main" val="258050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760412" y="1143000"/>
            <a:ext cx="11071516"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600" dirty="0" smtClean="0">
                <a:solidFill>
                  <a:srgbClr val="FF0000"/>
                </a:solidFill>
                <a:latin typeface="+mj-lt"/>
              </a:rPr>
              <a:t>Elected Faculty Senate Officers for 2013-14</a:t>
            </a:r>
            <a:endParaRPr lang="en-US" sz="3600" dirty="0">
              <a:solidFill>
                <a:srgbClr val="FF0000"/>
              </a:solidFill>
              <a:latin typeface="+mj-lt"/>
            </a:endParaRPr>
          </a:p>
        </p:txBody>
      </p:sp>
      <p:sp>
        <p:nvSpPr>
          <p:cNvPr id="73741" name="Text Box 13"/>
          <p:cNvSpPr txBox="1">
            <a:spLocks noChangeArrowheads="1"/>
          </p:cNvSpPr>
          <p:nvPr/>
        </p:nvSpPr>
        <p:spPr bwMode="auto">
          <a:xfrm>
            <a:off x="1141412" y="2209800"/>
            <a:ext cx="10287000" cy="2708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285750" indent="-285750">
              <a:spcBef>
                <a:spcPct val="50000"/>
              </a:spcBef>
              <a:buFont typeface="Arial" pitchFamily="34" charset="0"/>
              <a:buChar char="•"/>
            </a:pPr>
            <a:r>
              <a:rPr lang="en-US" sz="2000" dirty="0" smtClean="0"/>
              <a:t>President:		Dr. Laura Jacobsen</a:t>
            </a:r>
          </a:p>
          <a:p>
            <a:pPr marL="285750" indent="-285750">
              <a:spcBef>
                <a:spcPct val="50000"/>
              </a:spcBef>
              <a:buFont typeface="Arial" pitchFamily="34" charset="0"/>
              <a:buChar char="•"/>
            </a:pPr>
            <a:r>
              <a:rPr lang="en-US" sz="2000" dirty="0" smtClean="0">
                <a:solidFill>
                  <a:srgbClr val="333333"/>
                </a:solidFill>
              </a:rPr>
              <a:t>Vice President:	Dr. Jerry Kopf</a:t>
            </a:r>
          </a:p>
          <a:p>
            <a:pPr marL="285750" indent="-285750">
              <a:spcBef>
                <a:spcPct val="50000"/>
              </a:spcBef>
              <a:buFont typeface="Arial" pitchFamily="34" charset="0"/>
              <a:buChar char="•"/>
            </a:pPr>
            <a:r>
              <a:rPr lang="en-US" sz="2000" dirty="0" smtClean="0">
                <a:solidFill>
                  <a:srgbClr val="333333"/>
                </a:solidFill>
              </a:rPr>
              <a:t>Secretary:	</a:t>
            </a:r>
            <a:r>
              <a:rPr lang="en-US" sz="2000" dirty="0">
                <a:solidFill>
                  <a:srgbClr val="333333"/>
                </a:solidFill>
              </a:rPr>
              <a:t> </a:t>
            </a:r>
            <a:r>
              <a:rPr lang="en-US" sz="2000" dirty="0" smtClean="0">
                <a:solidFill>
                  <a:srgbClr val="333333"/>
                </a:solidFill>
              </a:rPr>
              <a:t>    	Dr. Kim Gainer</a:t>
            </a:r>
          </a:p>
          <a:p>
            <a:pPr marL="285750" indent="-285750">
              <a:spcBef>
                <a:spcPct val="50000"/>
              </a:spcBef>
              <a:buFont typeface="Arial" pitchFamily="34" charset="0"/>
              <a:buChar char="•"/>
            </a:pPr>
            <a:r>
              <a:rPr lang="en-US" sz="2000" dirty="0" smtClean="0">
                <a:solidFill>
                  <a:srgbClr val="333333"/>
                </a:solidFill>
              </a:rPr>
              <a:t>At-Large:		Dr. Mary Ferrari</a:t>
            </a:r>
          </a:p>
          <a:p>
            <a:pPr marL="285750" indent="-285750">
              <a:spcBef>
                <a:spcPct val="50000"/>
              </a:spcBef>
              <a:buFont typeface="Arial" pitchFamily="34" charset="0"/>
              <a:buChar char="•"/>
            </a:pPr>
            <a:r>
              <a:rPr lang="en-US" sz="2000" dirty="0" smtClean="0">
                <a:solidFill>
                  <a:srgbClr val="333333"/>
                </a:solidFill>
              </a:rPr>
              <a:t>At-Large:		Dr. Vincent Hazleton</a:t>
            </a:r>
            <a:endParaRPr lang="en-US" sz="2000" dirty="0">
              <a:solidFill>
                <a:srgbClr val="333333"/>
              </a:solidFill>
            </a:endParaRPr>
          </a:p>
          <a:p>
            <a:pPr>
              <a:spcBef>
                <a:spcPct val="50000"/>
              </a:spcBef>
            </a:pPr>
            <a:endParaRPr lang="en-US" sz="2000" dirty="0">
              <a:solidFill>
                <a:srgbClr val="333333"/>
              </a:solidFill>
              <a:latin typeface="Times" pitchFamily="1" charset="0"/>
            </a:endParaRPr>
          </a:p>
        </p:txBody>
      </p:sp>
    </p:spTree>
    <p:extLst>
      <p:ext uri="{BB962C8B-B14F-4D97-AF65-F5344CB8AC3E}">
        <p14:creationId xmlns:p14="http://schemas.microsoft.com/office/powerpoint/2010/main" val="153238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760412" y="1219716"/>
            <a:ext cx="11071516"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600" dirty="0" smtClean="0">
                <a:solidFill>
                  <a:srgbClr val="FF0000"/>
                </a:solidFill>
                <a:latin typeface="+mj-lt"/>
              </a:rPr>
              <a:t>Outline</a:t>
            </a:r>
            <a:endParaRPr lang="en-US" sz="3600" dirty="0">
              <a:solidFill>
                <a:srgbClr val="FF0000"/>
              </a:solidFill>
              <a:latin typeface="+mj-lt"/>
            </a:endParaRPr>
          </a:p>
        </p:txBody>
      </p:sp>
      <p:sp>
        <p:nvSpPr>
          <p:cNvPr id="73741" name="Text Box 13"/>
          <p:cNvSpPr txBox="1">
            <a:spLocks noChangeArrowheads="1"/>
          </p:cNvSpPr>
          <p:nvPr/>
        </p:nvSpPr>
        <p:spPr bwMode="auto">
          <a:xfrm>
            <a:off x="609441" y="1676400"/>
            <a:ext cx="1066522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285750" indent="-285750">
              <a:spcBef>
                <a:spcPct val="50000"/>
              </a:spcBef>
              <a:buFont typeface="Arial" pitchFamily="34" charset="0"/>
              <a:buChar char="•"/>
            </a:pPr>
            <a:endParaRPr lang="en-US" sz="1800" dirty="0">
              <a:solidFill>
                <a:srgbClr val="333333"/>
              </a:solidFill>
              <a:latin typeface="Times" pitchFamily="1" charset="0"/>
            </a:endParaRPr>
          </a:p>
        </p:txBody>
      </p:sp>
      <p:sp>
        <p:nvSpPr>
          <p:cNvPr id="2" name="TextBox 1"/>
          <p:cNvSpPr txBox="1"/>
          <p:nvPr/>
        </p:nvSpPr>
        <p:spPr>
          <a:xfrm>
            <a:off x="1523604" y="2045732"/>
            <a:ext cx="8380808" cy="3970318"/>
          </a:xfrm>
          <a:prstGeom prst="rect">
            <a:avLst/>
          </a:prstGeom>
          <a:noFill/>
        </p:spPr>
        <p:txBody>
          <a:bodyPr wrap="square" rtlCol="0">
            <a:spAutoFit/>
          </a:bodyPr>
          <a:lstStyle/>
          <a:p>
            <a:pPr marL="342900" indent="-342900">
              <a:lnSpc>
                <a:spcPct val="150000"/>
              </a:lnSpc>
              <a:buFont typeface="Arial" pitchFamily="34" charset="0"/>
              <a:buChar char="•"/>
            </a:pPr>
            <a:r>
              <a:rPr lang="en-US" sz="2400" dirty="0" smtClean="0"/>
              <a:t>Selected activities and successes from 2012-2013</a:t>
            </a:r>
          </a:p>
          <a:p>
            <a:pPr marL="342900" indent="-342900">
              <a:lnSpc>
                <a:spcPct val="150000"/>
              </a:lnSpc>
              <a:buFont typeface="Arial" pitchFamily="34" charset="0"/>
              <a:buChar char="•"/>
            </a:pPr>
            <a:r>
              <a:rPr lang="en-US" sz="2400" dirty="0" smtClean="0"/>
              <a:t>2013 Faculty Morale Survey response rates</a:t>
            </a:r>
          </a:p>
          <a:p>
            <a:pPr marL="342900" indent="-342900">
              <a:lnSpc>
                <a:spcPct val="150000"/>
              </a:lnSpc>
              <a:buFont typeface="Arial" pitchFamily="34" charset="0"/>
              <a:buChar char="•"/>
            </a:pPr>
            <a:r>
              <a:rPr lang="en-US" sz="2400" dirty="0" smtClean="0"/>
              <a:t>COACHE Survey status</a:t>
            </a:r>
          </a:p>
          <a:p>
            <a:pPr marL="342900" indent="-342900">
              <a:lnSpc>
                <a:spcPct val="150000"/>
              </a:lnSpc>
              <a:buFont typeface="Arial" pitchFamily="34" charset="0"/>
              <a:buChar char="•"/>
            </a:pPr>
            <a:r>
              <a:rPr lang="en-US" sz="2400" dirty="0" smtClean="0"/>
              <a:t>Key efforts in the coming year</a:t>
            </a:r>
          </a:p>
          <a:p>
            <a:pPr marL="342900" indent="-342900">
              <a:lnSpc>
                <a:spcPct val="150000"/>
              </a:lnSpc>
              <a:buFont typeface="Arial" pitchFamily="34" charset="0"/>
              <a:buChar char="•"/>
            </a:pPr>
            <a:r>
              <a:rPr lang="en-US" sz="2400" dirty="0"/>
              <a:t>Motions </a:t>
            </a:r>
            <a:r>
              <a:rPr lang="en-US" sz="2400" dirty="0" smtClean="0"/>
              <a:t>requesting position by BOV</a:t>
            </a:r>
          </a:p>
          <a:p>
            <a:pPr marL="342900" indent="-342900">
              <a:lnSpc>
                <a:spcPct val="150000"/>
              </a:lnSpc>
              <a:buFont typeface="Arial" pitchFamily="34" charset="0"/>
              <a:buChar char="•"/>
            </a:pPr>
            <a:r>
              <a:rPr lang="en-US" sz="2400" dirty="0" smtClean="0"/>
              <a:t>Financial resources and needs</a:t>
            </a:r>
          </a:p>
          <a:p>
            <a:pPr marL="342900" indent="-342900">
              <a:lnSpc>
                <a:spcPct val="150000"/>
              </a:lnSpc>
              <a:buFont typeface="Arial" pitchFamily="34" charset="0"/>
              <a:buChar char="•"/>
            </a:pPr>
            <a:r>
              <a:rPr lang="en-US" sz="2400" dirty="0" smtClean="0"/>
              <a:t>Elected Faculty Senate officers for 2013-2014</a:t>
            </a:r>
          </a:p>
        </p:txBody>
      </p:sp>
    </p:spTree>
    <p:extLst>
      <p:ext uri="{BB962C8B-B14F-4D97-AF65-F5344CB8AC3E}">
        <p14:creationId xmlns:p14="http://schemas.microsoft.com/office/powerpoint/2010/main" val="39960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5400" dirty="0" smtClean="0"/>
              <a:t>Thank you!</a:t>
            </a:r>
            <a:br>
              <a:rPr lang="en-US" sz="5400" dirty="0" smtClean="0"/>
            </a:br>
            <a:r>
              <a:rPr lang="en-US" sz="5400" dirty="0" smtClean="0"/>
              <a:t/>
            </a:r>
            <a:br>
              <a:rPr lang="en-US" sz="5400" dirty="0" smtClean="0"/>
            </a:br>
            <a:r>
              <a:rPr lang="en-US" sz="5400" dirty="0"/>
              <a:t/>
            </a:r>
            <a:br>
              <a:rPr lang="en-US" sz="5400" dirty="0"/>
            </a:br>
            <a:endParaRPr lang="en-US" sz="5400" dirty="0"/>
          </a:p>
        </p:txBody>
      </p:sp>
    </p:spTree>
    <p:extLst>
      <p:ext uri="{BB962C8B-B14F-4D97-AF65-F5344CB8AC3E}">
        <p14:creationId xmlns:p14="http://schemas.microsoft.com/office/powerpoint/2010/main" val="11533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Resolution of support for the RU Climate Action </a:t>
            </a:r>
            <a:r>
              <a:rPr lang="en-US" dirty="0" smtClean="0"/>
              <a:t>Plan</a:t>
            </a:r>
          </a:p>
          <a:p>
            <a:r>
              <a:rPr lang="en-US" dirty="0" smtClean="0"/>
              <a:t>Motion </a:t>
            </a:r>
            <a:r>
              <a:rPr lang="en-US" dirty="0"/>
              <a:t>to adopt a goal of improving faculty </a:t>
            </a:r>
            <a:r>
              <a:rPr lang="en-US" dirty="0" smtClean="0"/>
              <a:t>salaries</a:t>
            </a:r>
          </a:p>
          <a:p>
            <a:r>
              <a:rPr lang="en-US" dirty="0" smtClean="0"/>
              <a:t>Motion </a:t>
            </a:r>
            <a:r>
              <a:rPr lang="en-US" dirty="0"/>
              <a:t>to adopt a goal regarding faculty </a:t>
            </a:r>
            <a:r>
              <a:rPr lang="en-US" dirty="0" smtClean="0"/>
              <a:t>staffing</a:t>
            </a:r>
          </a:p>
        </p:txBody>
      </p:sp>
      <p:sp>
        <p:nvSpPr>
          <p:cNvPr id="3" name="Title 2"/>
          <p:cNvSpPr>
            <a:spLocks noGrp="1"/>
          </p:cNvSpPr>
          <p:nvPr>
            <p:ph type="title"/>
          </p:nvPr>
        </p:nvSpPr>
        <p:spPr/>
        <p:txBody>
          <a:bodyPr/>
          <a:lstStyle/>
          <a:p>
            <a:r>
              <a:rPr lang="en-US" dirty="0" smtClean="0"/>
              <a:t>Appendices</a:t>
            </a:r>
            <a:endParaRPr lang="en-US" dirty="0"/>
          </a:p>
        </p:txBody>
      </p:sp>
    </p:spTree>
    <p:extLst>
      <p:ext uri="{BB962C8B-B14F-4D97-AF65-F5344CB8AC3E}">
        <p14:creationId xmlns:p14="http://schemas.microsoft.com/office/powerpoint/2010/main" val="304851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7612" y="2209800"/>
            <a:ext cx="9601200" cy="3962400"/>
          </a:xfrm>
        </p:spPr>
        <p:txBody>
          <a:bodyPr/>
          <a:lstStyle/>
          <a:p>
            <a:pPr marL="0" indent="0">
              <a:buNone/>
            </a:pPr>
            <a:r>
              <a:rPr lang="en-US" dirty="0" smtClean="0"/>
              <a:t>Faculty Senate established each of the following task forces:</a:t>
            </a:r>
          </a:p>
          <a:p>
            <a:r>
              <a:rPr lang="en-US" dirty="0" smtClean="0"/>
              <a:t>Child Care</a:t>
            </a:r>
          </a:p>
          <a:p>
            <a:r>
              <a:rPr lang="en-US" dirty="0" smtClean="0"/>
              <a:t>Honors Academy</a:t>
            </a:r>
          </a:p>
          <a:p>
            <a:r>
              <a:rPr lang="en-US" dirty="0" smtClean="0"/>
              <a:t>Online Education</a:t>
            </a:r>
          </a:p>
          <a:p>
            <a:pPr marL="0" indent="0">
              <a:buNone/>
            </a:pPr>
            <a:endParaRPr lang="en-US" dirty="0"/>
          </a:p>
          <a:p>
            <a:pPr marL="0" indent="0">
              <a:buNone/>
            </a:pPr>
            <a:r>
              <a:rPr lang="en-US" dirty="0" smtClean="0"/>
              <a:t>Reports from each task force will be summarized at fall BOV meeting</a:t>
            </a:r>
          </a:p>
        </p:txBody>
      </p:sp>
      <p:sp>
        <p:nvSpPr>
          <p:cNvPr id="3" name="Title 2"/>
          <p:cNvSpPr>
            <a:spLocks noGrp="1"/>
          </p:cNvSpPr>
          <p:nvPr>
            <p:ph type="title"/>
          </p:nvPr>
        </p:nvSpPr>
        <p:spPr>
          <a:xfrm>
            <a:off x="836612" y="762000"/>
            <a:ext cx="9601200" cy="1143000"/>
          </a:xfrm>
        </p:spPr>
        <p:txBody>
          <a:bodyPr/>
          <a:lstStyle/>
          <a:p>
            <a:r>
              <a:rPr lang="en-US" dirty="0" smtClean="0"/>
              <a:t>Selected Activities </a:t>
            </a:r>
            <a:r>
              <a:rPr lang="en-US" dirty="0"/>
              <a:t>and Successes in 2012-2013 </a:t>
            </a:r>
          </a:p>
        </p:txBody>
      </p:sp>
    </p:spTree>
    <p:extLst>
      <p:ext uri="{BB962C8B-B14F-4D97-AF65-F5344CB8AC3E}">
        <p14:creationId xmlns:p14="http://schemas.microsoft.com/office/powerpoint/2010/main" val="2357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412" y="2133600"/>
            <a:ext cx="9601200" cy="2971800"/>
          </a:xfrm>
        </p:spPr>
        <p:txBody>
          <a:bodyPr/>
          <a:lstStyle/>
          <a:p>
            <a:pPr marL="0" indent="0">
              <a:buNone/>
            </a:pPr>
            <a:r>
              <a:rPr lang="en-US" dirty="0" smtClean="0"/>
              <a:t>Internal Governance Reform:</a:t>
            </a:r>
          </a:p>
          <a:p>
            <a:r>
              <a:rPr lang="en-US" dirty="0" smtClean="0"/>
              <a:t>Strengthened relationships between faculty and the BOV</a:t>
            </a:r>
          </a:p>
          <a:p>
            <a:pPr lvl="1"/>
            <a:r>
              <a:rPr lang="en-US" dirty="0" smtClean="0"/>
              <a:t>Thank you! </a:t>
            </a:r>
          </a:p>
          <a:p>
            <a:r>
              <a:rPr lang="en-US" dirty="0" smtClean="0"/>
              <a:t>Task force efforts in progress</a:t>
            </a:r>
            <a:endParaRPr lang="en-US" dirty="0"/>
          </a:p>
        </p:txBody>
      </p:sp>
      <p:sp>
        <p:nvSpPr>
          <p:cNvPr id="3" name="Title 2"/>
          <p:cNvSpPr>
            <a:spLocks noGrp="1"/>
          </p:cNvSpPr>
          <p:nvPr>
            <p:ph type="title"/>
          </p:nvPr>
        </p:nvSpPr>
        <p:spPr>
          <a:xfrm>
            <a:off x="989012" y="685800"/>
            <a:ext cx="9601200" cy="1143000"/>
          </a:xfrm>
        </p:spPr>
        <p:txBody>
          <a:bodyPr/>
          <a:lstStyle/>
          <a:p>
            <a:r>
              <a:rPr lang="en-US" dirty="0" smtClean="0"/>
              <a:t>Selected Activities </a:t>
            </a:r>
            <a:r>
              <a:rPr lang="en-US" dirty="0"/>
              <a:t>and Successes in 2012-2013 </a:t>
            </a:r>
          </a:p>
        </p:txBody>
      </p:sp>
    </p:spTree>
    <p:extLst>
      <p:ext uri="{BB962C8B-B14F-4D97-AF65-F5344CB8AC3E}">
        <p14:creationId xmlns:p14="http://schemas.microsoft.com/office/powerpoint/2010/main" val="42798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3812" y="2133600"/>
            <a:ext cx="9601200" cy="3124200"/>
          </a:xfrm>
        </p:spPr>
        <p:txBody>
          <a:bodyPr/>
          <a:lstStyle/>
          <a:p>
            <a:r>
              <a:rPr lang="en-US" dirty="0" smtClean="0"/>
              <a:t>Recommended transition to +/- grading system</a:t>
            </a:r>
          </a:p>
          <a:p>
            <a:r>
              <a:rPr lang="en-US" dirty="0" smtClean="0"/>
              <a:t>Eliminated the 133% rule for faculty salaries</a:t>
            </a:r>
          </a:p>
          <a:p>
            <a:r>
              <a:rPr lang="en-US" dirty="0" smtClean="0"/>
              <a:t>Recommended a new family-friendly policy on extension of the probationary period for tenure under special circumstances</a:t>
            </a:r>
          </a:p>
          <a:p>
            <a:r>
              <a:rPr lang="en-US" dirty="0" smtClean="0"/>
              <a:t>Recommended changes in terms and evaluation of department chairs/school directors</a:t>
            </a:r>
          </a:p>
          <a:p>
            <a:r>
              <a:rPr lang="en-US" dirty="0" smtClean="0"/>
              <a:t>Recommended creation of a new rank of Senior Instructor</a:t>
            </a:r>
            <a:endParaRPr lang="en-US" dirty="0"/>
          </a:p>
        </p:txBody>
      </p:sp>
      <p:sp>
        <p:nvSpPr>
          <p:cNvPr id="3" name="Title 2"/>
          <p:cNvSpPr>
            <a:spLocks noGrp="1"/>
          </p:cNvSpPr>
          <p:nvPr>
            <p:ph type="title"/>
          </p:nvPr>
        </p:nvSpPr>
        <p:spPr>
          <a:xfrm>
            <a:off x="912812" y="685800"/>
            <a:ext cx="9601200" cy="1143000"/>
          </a:xfrm>
        </p:spPr>
        <p:txBody>
          <a:bodyPr/>
          <a:lstStyle/>
          <a:p>
            <a:r>
              <a:rPr lang="en-US" dirty="0" smtClean="0"/>
              <a:t>Selected Activities </a:t>
            </a:r>
            <a:r>
              <a:rPr lang="en-US" dirty="0"/>
              <a:t>and Successes in 2012-2013 </a:t>
            </a:r>
          </a:p>
        </p:txBody>
      </p:sp>
    </p:spTree>
    <p:extLst>
      <p:ext uri="{BB962C8B-B14F-4D97-AF65-F5344CB8AC3E}">
        <p14:creationId xmlns:p14="http://schemas.microsoft.com/office/powerpoint/2010/main" val="353377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760412" y="1214735"/>
            <a:ext cx="11071516"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600" dirty="0" smtClean="0">
                <a:solidFill>
                  <a:srgbClr val="FF0000"/>
                </a:solidFill>
              </a:rPr>
              <a:t>Faculty Morale Survey Response Rates 2013</a:t>
            </a:r>
            <a:endParaRPr lang="en-US" sz="3600" dirty="0">
              <a:solidFill>
                <a:srgbClr val="FF0000"/>
              </a:solidFill>
            </a:endParaRPr>
          </a:p>
        </p:txBody>
      </p:sp>
      <p:sp>
        <p:nvSpPr>
          <p:cNvPr id="73741" name="Text Box 13"/>
          <p:cNvSpPr txBox="1">
            <a:spLocks noChangeArrowheads="1"/>
          </p:cNvSpPr>
          <p:nvPr/>
        </p:nvSpPr>
        <p:spPr bwMode="auto">
          <a:xfrm>
            <a:off x="609441" y="1676400"/>
            <a:ext cx="1066522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285750" indent="-285750">
              <a:spcBef>
                <a:spcPct val="50000"/>
              </a:spcBef>
              <a:buFont typeface="Arial" pitchFamily="34" charset="0"/>
              <a:buChar char="•"/>
            </a:pPr>
            <a:endParaRPr lang="en-US" sz="1800" dirty="0">
              <a:solidFill>
                <a:srgbClr val="333333"/>
              </a:solidFill>
              <a:latin typeface="Times" pitchFamily="1" charset="0"/>
            </a:endParaRPr>
          </a:p>
        </p:txBody>
      </p:sp>
      <p:sp>
        <p:nvSpPr>
          <p:cNvPr id="2" name="TextBox 1"/>
          <p:cNvSpPr txBox="1"/>
          <p:nvPr/>
        </p:nvSpPr>
        <p:spPr>
          <a:xfrm>
            <a:off x="914163" y="1686855"/>
            <a:ext cx="10360501" cy="2585323"/>
          </a:xfrm>
          <a:prstGeom prst="rect">
            <a:avLst/>
          </a:prstGeom>
          <a:noFill/>
        </p:spPr>
        <p:txBody>
          <a:bodyPr wrap="square" rtlCol="0">
            <a:spAutoFit/>
          </a:bodyPr>
          <a:lstStyle/>
          <a:p>
            <a:endParaRPr lang="en-US" sz="1200" dirty="0"/>
          </a:p>
          <a:p>
            <a:r>
              <a:rPr lang="en-US" sz="1200" dirty="0"/>
              <a:t> </a:t>
            </a:r>
          </a:p>
          <a:p>
            <a:r>
              <a:rPr lang="en-US" sz="2000" dirty="0" smtClean="0"/>
              <a:t>Administered by </a:t>
            </a:r>
            <a:r>
              <a:rPr lang="en-US" sz="2000" dirty="0"/>
              <a:t>the Radford University Faculty Senate Campus Environment Committee from March 25 – April 5 using Qualtrics.com. </a:t>
            </a:r>
            <a:endParaRPr lang="en-US" sz="2000" dirty="0" smtClean="0"/>
          </a:p>
          <a:p>
            <a:endParaRPr lang="en-US" sz="2000" dirty="0"/>
          </a:p>
          <a:p>
            <a:r>
              <a:rPr lang="en-US" sz="2000" dirty="0" smtClean="0"/>
              <a:t>The </a:t>
            </a:r>
            <a:r>
              <a:rPr lang="en-US" sz="2000" dirty="0"/>
              <a:t>survey recipient list included 715 T&amp;R and A/P faculty with teaching responsibilities, including adjuncts. A total of 317 faculty members participated in the </a:t>
            </a:r>
            <a:r>
              <a:rPr lang="en-US" sz="2000" dirty="0" smtClean="0"/>
              <a:t>survey, for a response rate of approximately 44%. </a:t>
            </a:r>
          </a:p>
          <a:p>
            <a:endParaRPr lang="en-US" dirty="0"/>
          </a:p>
        </p:txBody>
      </p:sp>
    </p:spTree>
    <p:extLst>
      <p:ext uri="{BB962C8B-B14F-4D97-AF65-F5344CB8AC3E}">
        <p14:creationId xmlns:p14="http://schemas.microsoft.com/office/powerpoint/2010/main" val="237991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760412" y="1055469"/>
            <a:ext cx="11071516"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3600" dirty="0" smtClean="0">
                <a:solidFill>
                  <a:srgbClr val="FF0000"/>
                </a:solidFill>
              </a:rPr>
              <a:t>COACHE Survey of Faculty Satisfaction</a:t>
            </a:r>
            <a:endParaRPr lang="en-US" sz="3600" dirty="0">
              <a:solidFill>
                <a:srgbClr val="FF0000"/>
              </a:solidFill>
            </a:endParaRPr>
          </a:p>
        </p:txBody>
      </p:sp>
      <p:sp>
        <p:nvSpPr>
          <p:cNvPr id="73741" name="Text Box 13"/>
          <p:cNvSpPr txBox="1">
            <a:spLocks noChangeArrowheads="1"/>
          </p:cNvSpPr>
          <p:nvPr/>
        </p:nvSpPr>
        <p:spPr bwMode="auto">
          <a:xfrm>
            <a:off x="609441" y="1676400"/>
            <a:ext cx="10665222"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marL="285750" indent="-285750">
              <a:spcBef>
                <a:spcPct val="50000"/>
              </a:spcBef>
              <a:buFont typeface="Arial" pitchFamily="34" charset="0"/>
              <a:buChar char="•"/>
            </a:pPr>
            <a:endParaRPr lang="en-US" sz="1800" dirty="0">
              <a:solidFill>
                <a:srgbClr val="333333"/>
              </a:solidFill>
              <a:latin typeface="Times" pitchFamily="1" charset="0"/>
            </a:endParaRPr>
          </a:p>
        </p:txBody>
      </p:sp>
      <p:sp>
        <p:nvSpPr>
          <p:cNvPr id="2" name="TextBox 1"/>
          <p:cNvSpPr txBox="1"/>
          <p:nvPr/>
        </p:nvSpPr>
        <p:spPr>
          <a:xfrm>
            <a:off x="914163" y="1861066"/>
            <a:ext cx="10360501" cy="3816429"/>
          </a:xfrm>
          <a:prstGeom prst="rect">
            <a:avLst/>
          </a:prstGeom>
          <a:noFill/>
        </p:spPr>
        <p:txBody>
          <a:bodyPr wrap="square" rtlCol="0">
            <a:spAutoFit/>
          </a:bodyPr>
          <a:lstStyle/>
          <a:p>
            <a:pPr marL="342900" indent="-342900">
              <a:spcAft>
                <a:spcPts val="2400"/>
              </a:spcAft>
              <a:buFont typeface="Arial" pitchFamily="34" charset="0"/>
              <a:buChar char="•"/>
            </a:pPr>
            <a:r>
              <a:rPr lang="en-US" dirty="0" smtClean="0"/>
              <a:t>62% response rate (213 out of 343) at RU, compared to 50% average response rate nationally</a:t>
            </a:r>
          </a:p>
          <a:p>
            <a:pPr marL="342900" indent="-342900">
              <a:spcAft>
                <a:spcPts val="2400"/>
              </a:spcAft>
              <a:buFont typeface="Arial" pitchFamily="34" charset="0"/>
              <a:buChar char="•"/>
            </a:pPr>
            <a:r>
              <a:rPr lang="en-US" dirty="0" smtClean="0"/>
              <a:t>COACHE will provide the full report very soon, including national comparisons</a:t>
            </a:r>
          </a:p>
          <a:p>
            <a:pPr marL="342900" indent="-342900">
              <a:spcAft>
                <a:spcPts val="2400"/>
              </a:spcAft>
              <a:buFont typeface="Arial" pitchFamily="34" charset="0"/>
              <a:buChar char="•"/>
            </a:pPr>
            <a:r>
              <a:rPr lang="en-US" dirty="0" smtClean="0"/>
              <a:t>Team of RU administrators and faculty responsible for distribution of results has been established, with membership as recommended by the COACHE administrators at Harvard University</a:t>
            </a:r>
          </a:p>
          <a:p>
            <a:pPr marL="342900" indent="-342900">
              <a:spcAft>
                <a:spcPts val="2400"/>
              </a:spcAft>
              <a:buFont typeface="Arial" pitchFamily="34" charset="0"/>
              <a:buChar char="•"/>
            </a:pPr>
            <a:r>
              <a:rPr lang="en-US" dirty="0" smtClean="0"/>
              <a:t>Detailed results will be shared with the campus community in the fall</a:t>
            </a:r>
          </a:p>
          <a:p>
            <a:pPr marL="342900" indent="-342900">
              <a:spcAft>
                <a:spcPts val="2400"/>
              </a:spcAft>
              <a:buFont typeface="Arial" pitchFamily="34" charset="0"/>
              <a:buChar char="•"/>
            </a:pPr>
            <a:r>
              <a:rPr lang="en-US" dirty="0" smtClean="0"/>
              <a:t>Collaborative goal to celebrate strengths and collaborate toward improvement in areas where we face greatest challenges</a:t>
            </a:r>
            <a:endParaRPr lang="en-US" dirty="0"/>
          </a:p>
        </p:txBody>
      </p:sp>
    </p:spTree>
    <p:extLst>
      <p:ext uri="{BB962C8B-B14F-4D97-AF65-F5344CB8AC3E}">
        <p14:creationId xmlns:p14="http://schemas.microsoft.com/office/powerpoint/2010/main" val="149689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0928465"/>
              </p:ext>
            </p:extLst>
          </p:nvPr>
        </p:nvGraphicFramePr>
        <p:xfrm>
          <a:off x="2322513" y="1828800"/>
          <a:ext cx="6743699" cy="4191000"/>
        </p:xfrm>
        <a:graphic>
          <a:graphicData uri="http://schemas.openxmlformats.org/drawingml/2006/table">
            <a:tbl>
              <a:tblPr/>
              <a:tblGrid>
                <a:gridCol w="995498"/>
                <a:gridCol w="5748201"/>
              </a:tblGrid>
              <a:tr h="533400">
                <a:tc>
                  <a:txBody>
                    <a:bodyPr/>
                    <a:lstStyle/>
                    <a:p>
                      <a:r>
                        <a:rPr lang="en-US" sz="1500" dirty="0"/>
                        <a:t>I.</a:t>
                      </a:r>
                    </a:p>
                  </a:txBody>
                  <a:tcPr marL="76200" marR="76200" marT="38100" marB="38100" anchor="ctr">
                    <a:lnL>
                      <a:noFill/>
                    </a:lnL>
                    <a:lnR>
                      <a:noFill/>
                    </a:lnR>
                    <a:lnT>
                      <a:noFill/>
                    </a:lnT>
                    <a:lnB>
                      <a:noFill/>
                    </a:lnB>
                    <a:solidFill>
                      <a:srgbClr val="FFFFFF"/>
                    </a:solidFill>
                  </a:tcPr>
                </a:tc>
                <a:tc>
                  <a:txBody>
                    <a:bodyPr/>
                    <a:lstStyle/>
                    <a:p>
                      <a:r>
                        <a:rPr lang="en-US" sz="1500"/>
                        <a:t>Nature of the Work (Overall, Research, Teaching, Service)</a:t>
                      </a:r>
                    </a:p>
                  </a:txBody>
                  <a:tcPr marL="76200" marR="76200" marT="38100" marB="38100" anchor="ctr">
                    <a:lnL>
                      <a:noFill/>
                    </a:lnL>
                    <a:lnR>
                      <a:noFill/>
                    </a:lnR>
                    <a:lnT>
                      <a:noFill/>
                    </a:lnT>
                    <a:lnB>
                      <a:noFill/>
                    </a:lnB>
                    <a:solidFill>
                      <a:srgbClr val="FFFFFF"/>
                    </a:solidFill>
                  </a:tcPr>
                </a:tc>
              </a:tr>
              <a:tr h="304800">
                <a:tc>
                  <a:txBody>
                    <a:bodyPr/>
                    <a:lstStyle/>
                    <a:p>
                      <a:r>
                        <a:rPr lang="en-US" sz="1500"/>
                        <a:t>II.</a:t>
                      </a:r>
                    </a:p>
                  </a:txBody>
                  <a:tcPr marL="76200" marR="76200" marT="38100" marB="38100" anchor="ctr">
                    <a:lnL>
                      <a:noFill/>
                    </a:lnL>
                    <a:lnR>
                      <a:noFill/>
                    </a:lnR>
                    <a:lnT>
                      <a:noFill/>
                    </a:lnT>
                    <a:lnB>
                      <a:noFill/>
                    </a:lnB>
                    <a:solidFill>
                      <a:srgbClr val="FFFFFF"/>
                    </a:solidFill>
                  </a:tcPr>
                </a:tc>
                <a:tc>
                  <a:txBody>
                    <a:bodyPr/>
                    <a:lstStyle/>
                    <a:p>
                      <a:r>
                        <a:rPr lang="en-US" sz="1500"/>
                        <a:t>Resources &amp; Support</a:t>
                      </a:r>
                    </a:p>
                  </a:txBody>
                  <a:tcPr marL="76200" marR="76200" marT="38100" marB="38100" anchor="ctr">
                    <a:lnL>
                      <a:noFill/>
                    </a:lnL>
                    <a:lnR>
                      <a:noFill/>
                    </a:lnR>
                    <a:lnT>
                      <a:noFill/>
                    </a:lnT>
                    <a:lnB>
                      <a:noFill/>
                    </a:lnB>
                    <a:solidFill>
                      <a:srgbClr val="FFFFFF"/>
                    </a:solidFill>
                  </a:tcPr>
                </a:tc>
              </a:tr>
              <a:tr h="304800">
                <a:tc>
                  <a:txBody>
                    <a:bodyPr/>
                    <a:lstStyle/>
                    <a:p>
                      <a:r>
                        <a:rPr lang="en-US" sz="1500"/>
                        <a:t>III.</a:t>
                      </a:r>
                    </a:p>
                  </a:txBody>
                  <a:tcPr marL="76200" marR="76200" marT="38100" marB="38100" anchor="ctr">
                    <a:lnL>
                      <a:noFill/>
                    </a:lnL>
                    <a:lnR>
                      <a:noFill/>
                    </a:lnR>
                    <a:lnT>
                      <a:noFill/>
                    </a:lnT>
                    <a:lnB>
                      <a:noFill/>
                    </a:lnB>
                    <a:solidFill>
                      <a:srgbClr val="FFFFFF"/>
                    </a:solidFill>
                  </a:tcPr>
                </a:tc>
                <a:tc>
                  <a:txBody>
                    <a:bodyPr/>
                    <a:lstStyle/>
                    <a:p>
                      <a:r>
                        <a:rPr lang="en-US" sz="1500"/>
                        <a:t>Interdisciplinary Work</a:t>
                      </a:r>
                    </a:p>
                  </a:txBody>
                  <a:tcPr marL="76200" marR="76200" marT="38100" marB="38100" anchor="ctr">
                    <a:lnL>
                      <a:noFill/>
                    </a:lnL>
                    <a:lnR>
                      <a:noFill/>
                    </a:lnR>
                    <a:lnT>
                      <a:noFill/>
                    </a:lnT>
                    <a:lnB>
                      <a:noFill/>
                    </a:lnB>
                    <a:solidFill>
                      <a:srgbClr val="FFFFFF"/>
                    </a:solidFill>
                  </a:tcPr>
                </a:tc>
              </a:tr>
              <a:tr h="304800">
                <a:tc>
                  <a:txBody>
                    <a:bodyPr/>
                    <a:lstStyle/>
                    <a:p>
                      <a:r>
                        <a:rPr lang="en-US" sz="1500"/>
                        <a:t>IV.</a:t>
                      </a:r>
                    </a:p>
                  </a:txBody>
                  <a:tcPr marL="76200" marR="76200" marT="38100" marB="38100" anchor="ctr">
                    <a:lnL>
                      <a:noFill/>
                    </a:lnL>
                    <a:lnR>
                      <a:noFill/>
                    </a:lnR>
                    <a:lnT>
                      <a:noFill/>
                    </a:lnT>
                    <a:lnB>
                      <a:noFill/>
                    </a:lnB>
                    <a:solidFill>
                      <a:srgbClr val="FFFFFF"/>
                    </a:solidFill>
                  </a:tcPr>
                </a:tc>
                <a:tc>
                  <a:txBody>
                    <a:bodyPr/>
                    <a:lstStyle/>
                    <a:p>
                      <a:r>
                        <a:rPr lang="en-US" sz="1500"/>
                        <a:t>Collaboration</a:t>
                      </a:r>
                    </a:p>
                  </a:txBody>
                  <a:tcPr marL="76200" marR="76200" marT="38100" marB="38100" anchor="ctr">
                    <a:lnL>
                      <a:noFill/>
                    </a:lnL>
                    <a:lnR>
                      <a:noFill/>
                    </a:lnR>
                    <a:lnT>
                      <a:noFill/>
                    </a:lnT>
                    <a:lnB>
                      <a:noFill/>
                    </a:lnB>
                    <a:solidFill>
                      <a:srgbClr val="FFFFFF"/>
                    </a:solidFill>
                  </a:tcPr>
                </a:tc>
              </a:tr>
              <a:tr h="304800">
                <a:tc>
                  <a:txBody>
                    <a:bodyPr/>
                    <a:lstStyle/>
                    <a:p>
                      <a:r>
                        <a:rPr lang="en-US" sz="1500"/>
                        <a:t>V.</a:t>
                      </a:r>
                    </a:p>
                  </a:txBody>
                  <a:tcPr marL="76200" marR="76200" marT="38100" marB="38100" anchor="ctr">
                    <a:lnL>
                      <a:noFill/>
                    </a:lnL>
                    <a:lnR>
                      <a:noFill/>
                    </a:lnR>
                    <a:lnT>
                      <a:noFill/>
                    </a:lnT>
                    <a:lnB>
                      <a:noFill/>
                    </a:lnB>
                    <a:solidFill>
                      <a:srgbClr val="FFFFFF"/>
                    </a:solidFill>
                  </a:tcPr>
                </a:tc>
                <a:tc>
                  <a:txBody>
                    <a:bodyPr/>
                    <a:lstStyle/>
                    <a:p>
                      <a:r>
                        <a:rPr lang="en-US" sz="1500"/>
                        <a:t>Mentoring</a:t>
                      </a:r>
                    </a:p>
                  </a:txBody>
                  <a:tcPr marL="76200" marR="76200" marT="38100" marB="38100" anchor="ctr">
                    <a:lnL>
                      <a:noFill/>
                    </a:lnL>
                    <a:lnR>
                      <a:noFill/>
                    </a:lnR>
                    <a:lnT>
                      <a:noFill/>
                    </a:lnT>
                    <a:lnB>
                      <a:noFill/>
                    </a:lnB>
                    <a:solidFill>
                      <a:srgbClr val="FFFFFF"/>
                    </a:solidFill>
                  </a:tcPr>
                </a:tc>
              </a:tr>
              <a:tr h="304800">
                <a:tc>
                  <a:txBody>
                    <a:bodyPr/>
                    <a:lstStyle/>
                    <a:p>
                      <a:r>
                        <a:rPr lang="en-US" sz="1500"/>
                        <a:t>VI.</a:t>
                      </a:r>
                    </a:p>
                  </a:txBody>
                  <a:tcPr marL="76200" marR="76200" marT="38100" marB="38100" anchor="ctr">
                    <a:lnL>
                      <a:noFill/>
                    </a:lnL>
                    <a:lnR>
                      <a:noFill/>
                    </a:lnR>
                    <a:lnT>
                      <a:noFill/>
                    </a:lnT>
                    <a:lnB>
                      <a:noFill/>
                    </a:lnB>
                    <a:solidFill>
                      <a:srgbClr val="FFFFFF"/>
                    </a:solidFill>
                  </a:tcPr>
                </a:tc>
                <a:tc>
                  <a:txBody>
                    <a:bodyPr/>
                    <a:lstStyle/>
                    <a:p>
                      <a:r>
                        <a:rPr lang="en-US" sz="1500"/>
                        <a:t>Tenure and Promotion</a:t>
                      </a:r>
                    </a:p>
                  </a:txBody>
                  <a:tcPr marL="76200" marR="76200" marT="38100" marB="38100" anchor="ctr">
                    <a:lnL>
                      <a:noFill/>
                    </a:lnL>
                    <a:lnR>
                      <a:noFill/>
                    </a:lnR>
                    <a:lnT>
                      <a:noFill/>
                    </a:lnT>
                    <a:lnB>
                      <a:noFill/>
                    </a:lnB>
                    <a:solidFill>
                      <a:srgbClr val="FFFFFF"/>
                    </a:solidFill>
                  </a:tcPr>
                </a:tc>
              </a:tr>
              <a:tr h="304800">
                <a:tc>
                  <a:txBody>
                    <a:bodyPr/>
                    <a:lstStyle/>
                    <a:p>
                      <a:r>
                        <a:rPr lang="en-US" sz="1500"/>
                        <a:t>VII.</a:t>
                      </a:r>
                    </a:p>
                  </a:txBody>
                  <a:tcPr marL="76200" marR="76200" marT="38100" marB="38100" anchor="ctr">
                    <a:lnL>
                      <a:noFill/>
                    </a:lnL>
                    <a:lnR>
                      <a:noFill/>
                    </a:lnR>
                    <a:lnT>
                      <a:noFill/>
                    </a:lnT>
                    <a:lnB>
                      <a:noFill/>
                    </a:lnB>
                    <a:solidFill>
                      <a:srgbClr val="FFFFFF"/>
                    </a:solidFill>
                  </a:tcPr>
                </a:tc>
                <a:tc>
                  <a:txBody>
                    <a:bodyPr/>
                    <a:lstStyle/>
                    <a:p>
                      <a:r>
                        <a:rPr lang="en-US" sz="1500"/>
                        <a:t>Institutional Governance &amp; Leadership</a:t>
                      </a:r>
                    </a:p>
                  </a:txBody>
                  <a:tcPr marL="76200" marR="76200" marT="38100" marB="38100" anchor="ctr">
                    <a:lnL>
                      <a:noFill/>
                    </a:lnL>
                    <a:lnR>
                      <a:noFill/>
                    </a:lnR>
                    <a:lnT>
                      <a:noFill/>
                    </a:lnT>
                    <a:lnB>
                      <a:noFill/>
                    </a:lnB>
                    <a:solidFill>
                      <a:srgbClr val="FFFFFF"/>
                    </a:solidFill>
                  </a:tcPr>
                </a:tc>
              </a:tr>
              <a:tr h="304800">
                <a:tc>
                  <a:txBody>
                    <a:bodyPr/>
                    <a:lstStyle/>
                    <a:p>
                      <a:r>
                        <a:rPr lang="en-US" sz="1500"/>
                        <a:t>VIII.</a:t>
                      </a:r>
                    </a:p>
                  </a:txBody>
                  <a:tcPr marL="76200" marR="76200" marT="38100" marB="38100" anchor="ctr">
                    <a:lnL>
                      <a:noFill/>
                    </a:lnL>
                    <a:lnR>
                      <a:noFill/>
                    </a:lnR>
                    <a:lnT>
                      <a:noFill/>
                    </a:lnT>
                    <a:lnB>
                      <a:noFill/>
                    </a:lnB>
                    <a:solidFill>
                      <a:srgbClr val="FFFFFF"/>
                    </a:solidFill>
                  </a:tcPr>
                </a:tc>
                <a:tc>
                  <a:txBody>
                    <a:bodyPr/>
                    <a:lstStyle/>
                    <a:p>
                      <a:r>
                        <a:rPr lang="en-US" sz="1500"/>
                        <a:t>Engagement</a:t>
                      </a:r>
                    </a:p>
                  </a:txBody>
                  <a:tcPr marL="76200" marR="76200" marT="38100" marB="38100" anchor="ctr">
                    <a:lnL>
                      <a:noFill/>
                    </a:lnL>
                    <a:lnR>
                      <a:noFill/>
                    </a:lnR>
                    <a:lnT>
                      <a:noFill/>
                    </a:lnT>
                    <a:lnB>
                      <a:noFill/>
                    </a:lnB>
                    <a:solidFill>
                      <a:srgbClr val="FFFFFF"/>
                    </a:solidFill>
                  </a:tcPr>
                </a:tc>
              </a:tr>
              <a:tr h="304800">
                <a:tc>
                  <a:txBody>
                    <a:bodyPr/>
                    <a:lstStyle/>
                    <a:p>
                      <a:r>
                        <a:rPr lang="en-US" sz="1500"/>
                        <a:t>IX.</a:t>
                      </a:r>
                    </a:p>
                  </a:txBody>
                  <a:tcPr marL="76200" marR="76200" marT="38100" marB="38100" anchor="ctr">
                    <a:lnL>
                      <a:noFill/>
                    </a:lnL>
                    <a:lnR>
                      <a:noFill/>
                    </a:lnR>
                    <a:lnT>
                      <a:noFill/>
                    </a:lnT>
                    <a:lnB>
                      <a:noFill/>
                    </a:lnB>
                    <a:solidFill>
                      <a:srgbClr val="FFFFFF"/>
                    </a:solidFill>
                  </a:tcPr>
                </a:tc>
                <a:tc>
                  <a:txBody>
                    <a:bodyPr/>
                    <a:lstStyle/>
                    <a:p>
                      <a:r>
                        <a:rPr lang="en-US" sz="1500"/>
                        <a:t>Work &amp; Personal Life Balance</a:t>
                      </a:r>
                    </a:p>
                  </a:txBody>
                  <a:tcPr marL="76200" marR="76200" marT="38100" marB="38100" anchor="ctr">
                    <a:lnL>
                      <a:noFill/>
                    </a:lnL>
                    <a:lnR>
                      <a:noFill/>
                    </a:lnR>
                    <a:lnT>
                      <a:noFill/>
                    </a:lnT>
                    <a:lnB>
                      <a:noFill/>
                    </a:lnB>
                    <a:solidFill>
                      <a:srgbClr val="FFFFFF"/>
                    </a:solidFill>
                  </a:tcPr>
                </a:tc>
              </a:tr>
              <a:tr h="304800">
                <a:tc>
                  <a:txBody>
                    <a:bodyPr/>
                    <a:lstStyle/>
                    <a:p>
                      <a:r>
                        <a:rPr lang="en-US" sz="1500"/>
                        <a:t>X.</a:t>
                      </a:r>
                    </a:p>
                  </a:txBody>
                  <a:tcPr marL="76200" marR="76200" marT="38100" marB="38100" anchor="ctr">
                    <a:lnL>
                      <a:noFill/>
                    </a:lnL>
                    <a:lnR>
                      <a:noFill/>
                    </a:lnR>
                    <a:lnT>
                      <a:noFill/>
                    </a:lnT>
                    <a:lnB>
                      <a:noFill/>
                    </a:lnB>
                    <a:solidFill>
                      <a:srgbClr val="FFFFFF"/>
                    </a:solidFill>
                  </a:tcPr>
                </a:tc>
                <a:tc>
                  <a:txBody>
                    <a:bodyPr/>
                    <a:lstStyle/>
                    <a:p>
                      <a:r>
                        <a:rPr lang="en-US" sz="1500"/>
                        <a:t>Climate, Culture &amp; Collegiality</a:t>
                      </a:r>
                    </a:p>
                  </a:txBody>
                  <a:tcPr marL="76200" marR="76200" marT="38100" marB="38100" anchor="ctr">
                    <a:lnL>
                      <a:noFill/>
                    </a:lnL>
                    <a:lnR>
                      <a:noFill/>
                    </a:lnR>
                    <a:lnT>
                      <a:noFill/>
                    </a:lnT>
                    <a:lnB>
                      <a:noFill/>
                    </a:lnB>
                    <a:solidFill>
                      <a:srgbClr val="FFFFFF"/>
                    </a:solidFill>
                  </a:tcPr>
                </a:tc>
              </a:tr>
              <a:tr h="304800">
                <a:tc>
                  <a:txBody>
                    <a:bodyPr/>
                    <a:lstStyle/>
                    <a:p>
                      <a:r>
                        <a:rPr lang="en-US" sz="1500"/>
                        <a:t>XI.</a:t>
                      </a:r>
                    </a:p>
                  </a:txBody>
                  <a:tcPr marL="76200" marR="76200" marT="38100" marB="38100" anchor="ctr">
                    <a:lnL>
                      <a:noFill/>
                    </a:lnL>
                    <a:lnR>
                      <a:noFill/>
                    </a:lnR>
                    <a:lnT>
                      <a:noFill/>
                    </a:lnT>
                    <a:lnB>
                      <a:noFill/>
                    </a:lnB>
                    <a:solidFill>
                      <a:srgbClr val="FFFFFF"/>
                    </a:solidFill>
                  </a:tcPr>
                </a:tc>
                <a:tc>
                  <a:txBody>
                    <a:bodyPr/>
                    <a:lstStyle/>
                    <a:p>
                      <a:r>
                        <a:rPr lang="en-US" sz="1500"/>
                        <a:t>Appreciation &amp; Recognition</a:t>
                      </a:r>
                    </a:p>
                  </a:txBody>
                  <a:tcPr marL="76200" marR="76200" marT="38100" marB="38100" anchor="ctr">
                    <a:lnL>
                      <a:noFill/>
                    </a:lnL>
                    <a:lnR>
                      <a:noFill/>
                    </a:lnR>
                    <a:lnT>
                      <a:noFill/>
                    </a:lnT>
                    <a:lnB>
                      <a:noFill/>
                    </a:lnB>
                    <a:solidFill>
                      <a:srgbClr val="FFFFFF"/>
                    </a:solidFill>
                  </a:tcPr>
                </a:tc>
              </a:tr>
              <a:tr h="304800">
                <a:tc>
                  <a:txBody>
                    <a:bodyPr/>
                    <a:lstStyle/>
                    <a:p>
                      <a:r>
                        <a:rPr lang="en-US" sz="1500"/>
                        <a:t>XII.</a:t>
                      </a:r>
                    </a:p>
                  </a:txBody>
                  <a:tcPr marL="76200" marR="76200" marT="38100" marB="38100" anchor="ctr">
                    <a:lnL>
                      <a:noFill/>
                    </a:lnL>
                    <a:lnR>
                      <a:noFill/>
                    </a:lnR>
                    <a:lnT>
                      <a:noFill/>
                    </a:lnT>
                    <a:lnB>
                      <a:noFill/>
                    </a:lnB>
                    <a:solidFill>
                      <a:srgbClr val="FFFFFF"/>
                    </a:solidFill>
                  </a:tcPr>
                </a:tc>
                <a:tc>
                  <a:txBody>
                    <a:bodyPr/>
                    <a:lstStyle/>
                    <a:p>
                      <a:r>
                        <a:rPr lang="en-US" sz="1500"/>
                        <a:t>Recruitment &amp; Retention</a:t>
                      </a:r>
                    </a:p>
                  </a:txBody>
                  <a:tcPr marL="76200" marR="76200" marT="38100" marB="38100" anchor="ctr">
                    <a:lnL>
                      <a:noFill/>
                    </a:lnL>
                    <a:lnR>
                      <a:noFill/>
                    </a:lnR>
                    <a:lnT>
                      <a:noFill/>
                    </a:lnT>
                    <a:lnB>
                      <a:noFill/>
                    </a:lnB>
                    <a:solidFill>
                      <a:srgbClr val="FFFFFF"/>
                    </a:solidFill>
                  </a:tcPr>
                </a:tc>
              </a:tr>
              <a:tr h="304800">
                <a:tc>
                  <a:txBody>
                    <a:bodyPr/>
                    <a:lstStyle/>
                    <a:p>
                      <a:r>
                        <a:rPr lang="en-US" sz="1500"/>
                        <a:t>XIII.</a:t>
                      </a:r>
                    </a:p>
                  </a:txBody>
                  <a:tcPr marL="76200" marR="76200" marT="38100" marB="38100" anchor="ctr">
                    <a:lnL>
                      <a:noFill/>
                    </a:lnL>
                    <a:lnR>
                      <a:noFill/>
                    </a:lnR>
                    <a:lnT>
                      <a:noFill/>
                    </a:lnT>
                    <a:lnB>
                      <a:noFill/>
                    </a:lnB>
                    <a:solidFill>
                      <a:srgbClr val="FFFFFF"/>
                    </a:solidFill>
                  </a:tcPr>
                </a:tc>
                <a:tc>
                  <a:txBody>
                    <a:bodyPr/>
                    <a:lstStyle/>
                    <a:p>
                      <a:r>
                        <a:rPr lang="en-US" sz="1500" dirty="0"/>
                        <a:t>Global Satisfaction</a:t>
                      </a:r>
                    </a:p>
                  </a:txBody>
                  <a:tcPr marL="76200" marR="76200" marT="38100" marB="38100" anchor="ctr">
                    <a:lnL>
                      <a:noFill/>
                    </a:lnL>
                    <a:lnR>
                      <a:noFill/>
                    </a:lnR>
                    <a:lnT>
                      <a:noFill/>
                    </a:lnT>
                    <a:lnB>
                      <a:noFill/>
                    </a:lnB>
                    <a:solidFill>
                      <a:srgbClr val="FFFFFF"/>
                    </a:solidFill>
                  </a:tcPr>
                </a:tc>
              </a:tr>
            </a:tbl>
          </a:graphicData>
        </a:graphic>
      </p:graphicFrame>
      <p:sp>
        <p:nvSpPr>
          <p:cNvPr id="3" name="Title 2"/>
          <p:cNvSpPr>
            <a:spLocks noGrp="1"/>
          </p:cNvSpPr>
          <p:nvPr>
            <p:ph type="title"/>
          </p:nvPr>
        </p:nvSpPr>
        <p:spPr/>
        <p:txBody>
          <a:bodyPr/>
          <a:lstStyle/>
          <a:p>
            <a:r>
              <a:rPr lang="en-US" dirty="0" smtClean="0"/>
              <a:t>COACHE Survey Themes</a:t>
            </a:r>
            <a:endParaRPr lang="en-US" dirty="0"/>
          </a:p>
        </p:txBody>
      </p:sp>
    </p:spTree>
    <p:extLst>
      <p:ext uri="{BB962C8B-B14F-4D97-AF65-F5344CB8AC3E}">
        <p14:creationId xmlns:p14="http://schemas.microsoft.com/office/powerpoint/2010/main" val="55584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8" name="Text Box 10"/>
          <p:cNvSpPr txBox="1">
            <a:spLocks noChangeArrowheads="1"/>
          </p:cNvSpPr>
          <p:nvPr/>
        </p:nvSpPr>
        <p:spPr bwMode="auto">
          <a:xfrm>
            <a:off x="811239" y="1143000"/>
            <a:ext cx="9931373"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3600" dirty="0" smtClean="0">
                <a:solidFill>
                  <a:srgbClr val="FF0000"/>
                </a:solidFill>
                <a:latin typeface="+mj-lt"/>
              </a:rPr>
              <a:t>Motions Requesting Position by BOV</a:t>
            </a:r>
            <a:endParaRPr lang="en-US" sz="3600" dirty="0">
              <a:solidFill>
                <a:srgbClr val="FF0000"/>
              </a:solidFill>
              <a:latin typeface="+mj-lt"/>
            </a:endParaRPr>
          </a:p>
        </p:txBody>
      </p:sp>
      <p:sp>
        <p:nvSpPr>
          <p:cNvPr id="2" name="TextBox 1"/>
          <p:cNvSpPr txBox="1"/>
          <p:nvPr/>
        </p:nvSpPr>
        <p:spPr>
          <a:xfrm>
            <a:off x="912812" y="2209800"/>
            <a:ext cx="10363200" cy="4231928"/>
          </a:xfrm>
          <a:prstGeom prst="rect">
            <a:avLst/>
          </a:prstGeom>
          <a:noFill/>
        </p:spPr>
        <p:txBody>
          <a:bodyPr wrap="square" rtlCol="0">
            <a:spAutoFit/>
          </a:bodyPr>
          <a:lstStyle/>
          <a:p>
            <a:pPr marL="342900" indent="-342900">
              <a:spcAft>
                <a:spcPts val="1000"/>
              </a:spcAft>
              <a:buFont typeface="Arial" pitchFamily="34" charset="0"/>
              <a:buChar char="•"/>
            </a:pPr>
            <a:r>
              <a:rPr lang="en-US" sz="2000" dirty="0" smtClean="0"/>
              <a:t>Support for the Climate Action Plan</a:t>
            </a:r>
          </a:p>
          <a:p>
            <a:pPr marL="342900" indent="-342900">
              <a:spcAft>
                <a:spcPts val="1000"/>
              </a:spcAft>
              <a:buFont typeface="Arial" pitchFamily="34" charset="0"/>
              <a:buChar char="•"/>
            </a:pPr>
            <a:r>
              <a:rPr lang="en-US" sz="2000" dirty="0" smtClean="0"/>
              <a:t>Goal of improving faculty salaries</a:t>
            </a:r>
          </a:p>
          <a:p>
            <a:pPr marL="342900" indent="-342900">
              <a:spcAft>
                <a:spcPts val="1000"/>
              </a:spcAft>
              <a:buFont typeface="Arial" pitchFamily="34" charset="0"/>
              <a:buChar char="•"/>
            </a:pPr>
            <a:r>
              <a:rPr lang="en-US" sz="2000" dirty="0" smtClean="0"/>
              <a:t>Goal regarding faculty staffing</a:t>
            </a:r>
          </a:p>
          <a:p>
            <a:pPr>
              <a:spcAft>
                <a:spcPts val="1000"/>
              </a:spcAft>
            </a:pPr>
            <a:endParaRPr lang="en-US" sz="2000" dirty="0" smtClean="0"/>
          </a:p>
          <a:p>
            <a:pPr>
              <a:spcAft>
                <a:spcPts val="1000"/>
              </a:spcAft>
            </a:pPr>
            <a:endParaRPr lang="en-US" sz="2000" dirty="0"/>
          </a:p>
          <a:p>
            <a:pPr>
              <a:spcAft>
                <a:spcPts val="1000"/>
              </a:spcAft>
            </a:pPr>
            <a:endParaRPr lang="en-US" sz="2000" dirty="0" smtClean="0"/>
          </a:p>
          <a:p>
            <a:pPr>
              <a:spcAft>
                <a:spcPts val="1000"/>
              </a:spcAft>
            </a:pPr>
            <a:endParaRPr lang="en-US" sz="2000" dirty="0"/>
          </a:p>
          <a:p>
            <a:pPr>
              <a:spcAft>
                <a:spcPts val="1000"/>
              </a:spcAft>
            </a:pPr>
            <a:endParaRPr lang="en-US" sz="2000" dirty="0"/>
          </a:p>
          <a:p>
            <a:pPr>
              <a:spcAft>
                <a:spcPts val="1000"/>
              </a:spcAft>
            </a:pPr>
            <a:r>
              <a:rPr lang="en-US" sz="2000" dirty="0" smtClean="0"/>
              <a:t>Note: These motions are included in the Appendices for this presentation.</a:t>
            </a:r>
          </a:p>
          <a:p>
            <a:pPr marL="342900" indent="-342900">
              <a:buFont typeface="Arial" pitchFamily="34" charset="0"/>
              <a:buChar char="•"/>
            </a:pPr>
            <a:endParaRPr lang="en-US" sz="1400" dirty="0" smtClean="0"/>
          </a:p>
        </p:txBody>
      </p:sp>
    </p:spTree>
    <p:extLst>
      <p:ext uri="{BB962C8B-B14F-4D97-AF65-F5344CB8AC3E}">
        <p14:creationId xmlns:p14="http://schemas.microsoft.com/office/powerpoint/2010/main" val="37605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Custom 1">
      <a:dk1>
        <a:srgbClr val="000000"/>
      </a:dk1>
      <a:lt1>
        <a:srgbClr val="FFFFFF"/>
      </a:lt1>
      <a:dk2>
        <a:srgbClr val="D1282E"/>
      </a:dk2>
      <a:lt2>
        <a:srgbClr val="000000"/>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TS103460606</Template>
  <TotalTime>0</TotalTime>
  <Words>1183</Words>
  <Application>Microsoft Office PowerPoint</Application>
  <PresentationFormat>Custom</PresentationFormat>
  <Paragraphs>153</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Vertical and Horizontal design template</vt:lpstr>
      <vt:lpstr>Radford University Faculty Presentation to the Board of Visitors </vt:lpstr>
      <vt:lpstr>PowerPoint Presentation</vt:lpstr>
      <vt:lpstr>Selected Activities and Successes in 2012-2013 </vt:lpstr>
      <vt:lpstr>Selected Activities and Successes in 2012-2013 </vt:lpstr>
      <vt:lpstr>Selected Activities and Successes in 2012-2013 </vt:lpstr>
      <vt:lpstr>PowerPoint Presentation</vt:lpstr>
      <vt:lpstr>PowerPoint Presentation</vt:lpstr>
      <vt:lpstr>COACHE Survey Themes</vt:lpstr>
      <vt:lpstr>PowerPoint Presentation</vt:lpstr>
      <vt:lpstr>RU Climate Action Plan</vt:lpstr>
      <vt:lpstr>PowerPoint Presentation</vt:lpstr>
      <vt:lpstr>PowerPoint Presentation</vt:lpstr>
      <vt:lpstr>Improving Faculty Salaries</vt:lpstr>
      <vt:lpstr>Faculty Staffing</vt:lpstr>
      <vt:lpstr>FYI: SCHEV Base Budget Adequacy Model</vt:lpstr>
      <vt:lpstr>PowerPoint Presentation</vt:lpstr>
      <vt:lpstr>Key Efforts in the Coming Year</vt:lpstr>
      <vt:lpstr>Financial Resources and Needs</vt:lpstr>
      <vt:lpstr>PowerPoint Presentation</vt:lpstr>
      <vt:lpstr>Thank you!   </vt:lpstr>
      <vt:lpstr>Appendices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2013-04-28T23:27:25Z</dcterms:created>
  <dcterms:modified xsi:type="dcterms:W3CDTF">2013-05-24T14:48:00Z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