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0" r:id="rId3"/>
    <p:sldId id="275" r:id="rId4"/>
    <p:sldId id="271" r:id="rId5"/>
    <p:sldId id="286" r:id="rId6"/>
    <p:sldId id="287" r:id="rId7"/>
    <p:sldId id="283" r:id="rId8"/>
    <p:sldId id="284" r:id="rId9"/>
    <p:sldId id="285" r:id="rId10"/>
    <p:sldId id="288" r:id="rId11"/>
    <p:sldId id="269" r:id="rId12"/>
    <p:sldId id="289" r:id="rId13"/>
    <p:sldId id="272" r:id="rId14"/>
    <p:sldId id="277" r:id="rId15"/>
    <p:sldId id="274" r:id="rId16"/>
    <p:sldId id="278" r:id="rId17"/>
    <p:sldId id="273" r:id="rId18"/>
    <p:sldId id="276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6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367" cy="464503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456" y="0"/>
            <a:ext cx="3037366" cy="464503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r">
              <a:defRPr sz="1200"/>
            </a:lvl1pPr>
          </a:lstStyle>
          <a:p>
            <a:fld id="{F68128AE-6799-4991-B509-1D925A000597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312"/>
            <a:ext cx="3037367" cy="464503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456" y="8830312"/>
            <a:ext cx="3037366" cy="464503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r">
              <a:defRPr sz="1200"/>
            </a:lvl1pPr>
          </a:lstStyle>
          <a:p>
            <a:fld id="{F2D3336D-C0EC-4D62-AEFB-BBF97AD49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55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77765-1A9A-4EA1-8658-9FD979DD654D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FEE9F-0DA6-493E-AF8D-F278DAEB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83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FEE9F-0DA6-493E-AF8D-F278DAEB0C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82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76F48EB-A1C1-4CCB-ABAE-513117D7525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69F59B-8B56-453F-A49F-1F8101F5D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48EB-A1C1-4CCB-ABAE-513117D7525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9F59B-8B56-453F-A49F-1F8101F5D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76F48EB-A1C1-4CCB-ABAE-513117D7525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F69F59B-8B56-453F-A49F-1F8101F5D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48EB-A1C1-4CCB-ABAE-513117D7525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69F59B-8B56-453F-A49F-1F8101F5DC7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48EB-A1C1-4CCB-ABAE-513117D7525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F69F59B-8B56-453F-A49F-1F8101F5DC7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76F48EB-A1C1-4CCB-ABAE-513117D7525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F69F59B-8B56-453F-A49F-1F8101F5DC7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76F48EB-A1C1-4CCB-ABAE-513117D7525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F69F59B-8B56-453F-A49F-1F8101F5DC7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48EB-A1C1-4CCB-ABAE-513117D7525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69F59B-8B56-453F-A49F-1F8101F5D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48EB-A1C1-4CCB-ABAE-513117D7525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69F59B-8B56-453F-A49F-1F8101F5D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48EB-A1C1-4CCB-ABAE-513117D7525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69F59B-8B56-453F-A49F-1F8101F5DC7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76F48EB-A1C1-4CCB-ABAE-513117D7525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F69F59B-8B56-453F-A49F-1F8101F5DC7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6F48EB-A1C1-4CCB-ABAE-513117D7525E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69F59B-8B56-453F-A49F-1F8101F5DC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aup.org/AAUP/issues/facwork/facultydolist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aup.org/AAUP/issues/facwork/facultydolist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1829761"/>
          </a:xfrm>
        </p:spPr>
        <p:txBody>
          <a:bodyPr>
            <a:noAutofit/>
          </a:bodyPr>
          <a:lstStyle/>
          <a:p>
            <a:pPr algn="l"/>
            <a:r>
              <a:rPr lang="en-US" sz="3600" cap="none" dirty="0" smtClean="0"/>
              <a:t>Radford University</a:t>
            </a:r>
            <a:br>
              <a:rPr lang="en-US" sz="3600" cap="none" dirty="0" smtClean="0"/>
            </a:br>
            <a:r>
              <a:rPr lang="en-US" sz="3600" cap="none" dirty="0" smtClean="0"/>
              <a:t>Board of Visitors</a:t>
            </a:r>
            <a:endParaRPr lang="en-US" sz="36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7772400" cy="1199704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Laura Jacobsen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Faculty Senate President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November 9, 2012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41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7 recommendations made in September</a:t>
            </a:r>
          </a:p>
          <a:p>
            <a:r>
              <a:rPr lang="en-US" b="1" u="sng" dirty="0" smtClean="0"/>
              <a:t>Thank you </a:t>
            </a:r>
            <a:r>
              <a:rPr lang="en-US" dirty="0" smtClean="0"/>
              <a:t>to the BOV Executive Committee for your thoughtful consideration and action related to those 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410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02920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Hold a BOV retreat with the faculty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Town halls with all constituencies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Invite faculty members to serve as members on each BOV committee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Comments from guests at all committee meetings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Create a new BOV Communications Committee that includes faculty, staff, and student representation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Faculty Senate to discuss in further detail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Focus on value-added activity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dirty="0" smtClean="0"/>
              <a:t>Faculty Proposals to the BOV</a:t>
            </a:r>
          </a:p>
          <a:p>
            <a:pPr>
              <a:lnSpc>
                <a:spcPct val="120000"/>
              </a:lnSpc>
            </a:pPr>
            <a:r>
              <a:rPr lang="en-US" sz="2600" dirty="0" smtClean="0"/>
              <a:t>(from September meeting)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76279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Revise BOV bylaws to defer to the faculty for determining who serves as faculty representative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Faculty Senate of Virginia has drafted state legislation to require this. Will be seeking a sponsor</a:t>
            </a:r>
            <a:r>
              <a:rPr lang="en-US" dirty="0" smtClean="0"/>
              <a:t>.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Same term limit as for Rector – up to two consecutive terms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Consideration: Beyond second term, the Faculty Senate Executive Council selects its new representative to the Board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dirty="0" smtClean="0"/>
              <a:t>Faculty Proposals to the BOV</a:t>
            </a:r>
          </a:p>
          <a:p>
            <a:pPr>
              <a:lnSpc>
                <a:spcPct val="120000"/>
              </a:lnSpc>
            </a:pPr>
            <a:r>
              <a:rPr lang="en-US" sz="2600" dirty="0" smtClean="0"/>
              <a:t>(from September meeting)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34059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Set aside time for a social event for faculty and staff to get to know BOV members</a:t>
            </a:r>
          </a:p>
          <a:p>
            <a:pPr lvl="1"/>
            <a:r>
              <a:rPr lang="en-US" dirty="0" smtClean="0"/>
              <a:t>This will happen; we will consider the timing</a:t>
            </a:r>
          </a:p>
          <a:p>
            <a:r>
              <a:rPr lang="en-US" dirty="0" smtClean="0"/>
              <a:t>Have BOV members participate </a:t>
            </a:r>
            <a:r>
              <a:rPr lang="en-US" dirty="0"/>
              <a:t>in professional development offered through the Association of Governing </a:t>
            </a:r>
            <a:r>
              <a:rPr lang="en-US" dirty="0" smtClean="0"/>
              <a:t>Boards </a:t>
            </a:r>
            <a:r>
              <a:rPr lang="en-US" dirty="0"/>
              <a:t>of Universities and Colleges </a:t>
            </a:r>
            <a:endParaRPr lang="en-US" dirty="0" smtClean="0"/>
          </a:p>
          <a:p>
            <a:pPr lvl="1"/>
            <a:r>
              <a:rPr lang="en-US" dirty="0" smtClean="0"/>
              <a:t>Already involved</a:t>
            </a:r>
          </a:p>
          <a:p>
            <a:r>
              <a:rPr lang="en-US" dirty="0" smtClean="0"/>
              <a:t>Meet </a:t>
            </a:r>
            <a:r>
              <a:rPr lang="en-US" dirty="0"/>
              <a:t>with consultant, Rodney Smolla, at February </a:t>
            </a:r>
            <a:r>
              <a:rPr lang="en-US" dirty="0" smtClean="0"/>
              <a:t>meeting</a:t>
            </a:r>
          </a:p>
          <a:p>
            <a:pPr lvl="1"/>
            <a:r>
              <a:rPr lang="en-US" dirty="0" smtClean="0"/>
              <a:t>This will happen</a:t>
            </a:r>
            <a:endParaRPr lang="en-US" dirty="0"/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dirty="0" smtClean="0"/>
              <a:t>Faculty Proposals to the BOV</a:t>
            </a:r>
          </a:p>
          <a:p>
            <a:pPr>
              <a:lnSpc>
                <a:spcPct val="120000"/>
              </a:lnSpc>
            </a:pPr>
            <a:r>
              <a:rPr lang="en-US" sz="2600" dirty="0" smtClean="0"/>
              <a:t>(from September meeting)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10545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Internal Governance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Rodney Smolla visited on October 25-26</a:t>
            </a:r>
          </a:p>
          <a:p>
            <a:r>
              <a:rPr lang="en-US" dirty="0" smtClean="0"/>
              <a:t>Met with all Senates and with the IG Task Force, chaired by Erin Webster-Garrett</a:t>
            </a:r>
          </a:p>
          <a:p>
            <a:r>
              <a:rPr lang="en-US" dirty="0" smtClean="0"/>
              <a:t>Highly informative debriefing, recommending “start over”</a:t>
            </a:r>
          </a:p>
          <a:p>
            <a:r>
              <a:rPr lang="en-US" dirty="0" smtClean="0"/>
              <a:t>He will provide a report with recommendations by November 15</a:t>
            </a:r>
          </a:p>
          <a:p>
            <a:r>
              <a:rPr lang="en-US" dirty="0" smtClean="0"/>
              <a:t>The “TIGR” is moving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084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b="1" dirty="0"/>
              <a:t>Governance </a:t>
            </a:r>
            <a:r>
              <a:rPr lang="en-US" b="1" dirty="0" smtClean="0"/>
              <a:t>and </a:t>
            </a:r>
            <a:r>
              <a:rPr lang="en-US" b="1" dirty="0"/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The question of who ultimately makes a decision is different from the question of who should be involved in the decision-making </a:t>
            </a:r>
            <a:r>
              <a:rPr lang="en-US" i="1" dirty="0" smtClean="0"/>
              <a:t>process</a:t>
            </a:r>
          </a:p>
          <a:p>
            <a:pPr lvl="1"/>
            <a:r>
              <a:rPr lang="en-US" dirty="0" smtClean="0"/>
              <a:t>E.g., Budget, curriculum, policies and procedures</a:t>
            </a:r>
          </a:p>
          <a:p>
            <a:r>
              <a:rPr lang="en-US" dirty="0" smtClean="0"/>
              <a:t>Involvement by </a:t>
            </a:r>
            <a:r>
              <a:rPr lang="en-US" dirty="0"/>
              <a:t>representatives of affected constituencies, beginning at the planning stage, </a:t>
            </a:r>
            <a:r>
              <a:rPr lang="en-US" dirty="0" smtClean="0"/>
              <a:t>matters</a:t>
            </a:r>
          </a:p>
        </p:txBody>
      </p:sp>
    </p:spTree>
    <p:extLst>
      <p:ext uri="{BB962C8B-B14F-4D97-AF65-F5344CB8AC3E}">
        <p14:creationId xmlns:p14="http://schemas.microsoft.com/office/powerpoint/2010/main" val="945672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Strengthening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What matters?</a:t>
            </a:r>
          </a:p>
          <a:p>
            <a:r>
              <a:rPr lang="en-US" sz="3100" dirty="0" smtClean="0"/>
              <a:t>Structures</a:t>
            </a:r>
            <a:r>
              <a:rPr lang="en-US" sz="3100" dirty="0"/>
              <a:t>,</a:t>
            </a:r>
            <a:r>
              <a:rPr lang="en-US" sz="3100" dirty="0" smtClean="0"/>
              <a:t> despite their imperfections</a:t>
            </a:r>
          </a:p>
          <a:p>
            <a:pPr lvl="1"/>
            <a:r>
              <a:rPr lang="en-US" sz="3100" dirty="0"/>
              <a:t>Administrative convening of all committees </a:t>
            </a:r>
            <a:r>
              <a:rPr lang="en-US" sz="3100" dirty="0" smtClean="0"/>
              <a:t>by October 1</a:t>
            </a:r>
          </a:p>
          <a:p>
            <a:r>
              <a:rPr lang="en-US" sz="3100" dirty="0" smtClean="0"/>
              <a:t>Processes and Communication</a:t>
            </a:r>
          </a:p>
          <a:p>
            <a:pPr lvl="1"/>
            <a:r>
              <a:rPr lang="en-US" sz="3100" dirty="0"/>
              <a:t>Enhanced communications </a:t>
            </a:r>
            <a:r>
              <a:rPr lang="en-US" sz="3100" dirty="0" smtClean="0"/>
              <a:t>in budgetary and planning discussions </a:t>
            </a:r>
            <a:r>
              <a:rPr lang="en-US" sz="3100" b="1" dirty="0"/>
              <a:t>across </a:t>
            </a:r>
            <a:r>
              <a:rPr lang="en-US" sz="3100" b="1" dirty="0" smtClean="0"/>
              <a:t>divisions</a:t>
            </a:r>
            <a:r>
              <a:rPr lang="en-US" sz="3100" dirty="0" smtClean="0"/>
              <a:t>. </a:t>
            </a:r>
            <a:r>
              <a:rPr lang="en-US" sz="3100" dirty="0"/>
              <a:t>This includes within committees and within the President’s </a:t>
            </a:r>
            <a:r>
              <a:rPr lang="en-US" sz="3100" dirty="0" smtClean="0"/>
              <a:t>Cabinet, and across administrative levels. </a:t>
            </a:r>
            <a:r>
              <a:rPr lang="en-US" sz="3100" i="1" dirty="0" smtClean="0"/>
              <a:t>Decision making process should be clear.</a:t>
            </a:r>
            <a:endParaRPr lang="en-US" sz="3100" i="1" dirty="0"/>
          </a:p>
          <a:p>
            <a:r>
              <a:rPr lang="en-US" sz="3100" dirty="0" smtClean="0"/>
              <a:t>Administrative accountability, not only for results, but also for adherence to each of the above</a:t>
            </a:r>
          </a:p>
          <a:p>
            <a:pPr lvl="1"/>
            <a:r>
              <a:rPr lang="en-US" sz="3100" dirty="0" smtClean="0"/>
              <a:t>Clear delineation of responsibilities for decision making, including clear responsibilities of the President</a:t>
            </a:r>
          </a:p>
        </p:txBody>
      </p:sp>
    </p:spTree>
    <p:extLst>
      <p:ext uri="{BB962C8B-B14F-4D97-AF65-F5344CB8AC3E}">
        <p14:creationId xmlns:p14="http://schemas.microsoft.com/office/powerpoint/2010/main" val="3731772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Effective Communication and Process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Example: Summer School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Challenges with summer school in 2012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FSEC proposed a new model for 2013 and invited and met twice with the AALT 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We did not reach consensus but did find some areas of agreement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Eventual outcome remains unclear but is now less important 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Communications were not window dressing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Voices were heard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532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Strengthening our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Helps people better understand and trust each other</a:t>
            </a:r>
          </a:p>
          <a:p>
            <a:r>
              <a:rPr lang="en-US" dirty="0" smtClean="0"/>
              <a:t>Helps people feel in genuine partnership with one another</a:t>
            </a:r>
          </a:p>
          <a:p>
            <a:r>
              <a:rPr lang="en-US" dirty="0" smtClean="0"/>
              <a:t>Removes caricatures</a:t>
            </a:r>
          </a:p>
          <a:p>
            <a:r>
              <a:rPr lang="en-US" dirty="0"/>
              <a:t>Builds both effectiveness and </a:t>
            </a:r>
            <a:r>
              <a:rPr lang="en-US" dirty="0" smtClean="0"/>
              <a:t>efficiency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Students benefit when our university community is strong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291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Focus of September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Fostering a Healthy Culture</a:t>
            </a:r>
          </a:p>
          <a:p>
            <a:r>
              <a:rPr lang="en-US" dirty="0" smtClean="0"/>
              <a:t>Learn from recommendations of the Association of Governing Boards of Universities and Colleges </a:t>
            </a:r>
            <a:endParaRPr lang="en-US" dirty="0"/>
          </a:p>
          <a:p>
            <a:r>
              <a:rPr lang="en-US" dirty="0" smtClean="0"/>
              <a:t>Strengthen RU governance by encouraging meaningful interactions and improving relations between the Board of Visitors and faculty</a:t>
            </a:r>
          </a:p>
        </p:txBody>
      </p:sp>
    </p:spTree>
    <p:extLst>
      <p:ext uri="{BB962C8B-B14F-4D97-AF65-F5344CB8AC3E}">
        <p14:creationId xmlns:p14="http://schemas.microsoft.com/office/powerpoint/2010/main" val="2533344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302752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Fostering a Healthy </a:t>
            </a:r>
            <a:r>
              <a:rPr lang="en-US" sz="3200" b="1" dirty="0" smtClean="0"/>
              <a:t>Culture</a:t>
            </a:r>
            <a:endParaRPr lang="en-US" dirty="0" smtClean="0"/>
          </a:p>
          <a:p>
            <a:r>
              <a:rPr lang="en-US" dirty="0" smtClean="0"/>
              <a:t>Revisiting the recommendations, in hopes we can begin to build partnerships</a:t>
            </a:r>
            <a:endParaRPr lang="en-US" sz="3200" b="1" dirty="0" smtClean="0"/>
          </a:p>
          <a:p>
            <a:r>
              <a:rPr lang="en-US" dirty="0" smtClean="0"/>
              <a:t>Broadening the scope, in light of internal governance reform efforts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660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“Hourglass Model”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Internal governance consultant, Rodney Smolla, referred to governance structures that pass communications through a President as using an “hourglass model”</a:t>
            </a:r>
          </a:p>
          <a:p>
            <a:r>
              <a:rPr lang="en-US" sz="2400" dirty="0" smtClean="0"/>
              <a:t>Not uncommon at institutions, but a weak model</a:t>
            </a:r>
          </a:p>
          <a:p>
            <a:r>
              <a:rPr lang="en-US" sz="2400" dirty="0" smtClean="0"/>
              <a:t>Communication is key</a:t>
            </a:r>
            <a:endParaRPr lang="en-US" sz="2400" dirty="0"/>
          </a:p>
        </p:txBody>
      </p:sp>
      <p:pic>
        <p:nvPicPr>
          <p:cNvPr id="1026" name="Picture 2" descr="C:\Users\ljacobsen\AppData\Local\Microsoft\Windows\Temporary Internet Files\Content.IE5\6SCH147Z\MP90043095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099592"/>
            <a:ext cx="1754979" cy="238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2277960" y="5644191"/>
            <a:ext cx="100584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287190" y="5242593"/>
            <a:ext cx="100584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287190" y="4800600"/>
            <a:ext cx="100584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97448" y="4615934"/>
            <a:ext cx="1936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Board of Visitors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03135" y="5060202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President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83800" y="5454555"/>
            <a:ext cx="5676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Faculty, Administration, and Campus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521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One Another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sz="quarter" idx="1"/>
          </p:nvPr>
        </p:nvSpPr>
        <p:spPr>
          <a:xfrm>
            <a:off x="612648" y="1600200"/>
            <a:ext cx="8153400" cy="2503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“What do faculty do</a:t>
            </a:r>
            <a:r>
              <a:rPr lang="en-US" dirty="0" smtClean="0"/>
              <a:t>?”</a:t>
            </a:r>
          </a:p>
          <a:p>
            <a:r>
              <a:rPr lang="en-US" dirty="0" smtClean="0"/>
              <a:t>Removing caricatures</a:t>
            </a:r>
          </a:p>
          <a:p>
            <a:r>
              <a:rPr lang="en-US" dirty="0" smtClean="0"/>
              <a:t>Most examples are from the AAUP: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www.aaup.org/AAUP/issues/facwork/facultydolist.htm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5153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Faculty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Image of a professor in </a:t>
            </a:r>
            <a:r>
              <a:rPr lang="en-US" dirty="0"/>
              <a:t>a classroom lecturing to </a:t>
            </a:r>
            <a:r>
              <a:rPr lang="en-US" dirty="0" smtClean="0"/>
              <a:t>students</a:t>
            </a:r>
          </a:p>
          <a:p>
            <a:r>
              <a:rPr lang="en-US" dirty="0" smtClean="0"/>
              <a:t>Image of someone </a:t>
            </a:r>
            <a:r>
              <a:rPr lang="en-US" dirty="0"/>
              <a:t>in a lab coat conducting an </a:t>
            </a:r>
            <a:r>
              <a:rPr lang="en-US" dirty="0" smtClean="0"/>
              <a:t>experiment</a:t>
            </a:r>
          </a:p>
          <a:p>
            <a:r>
              <a:rPr lang="en-US" dirty="0" smtClean="0"/>
              <a:t>According </a:t>
            </a:r>
            <a:r>
              <a:rPr lang="en-US" dirty="0"/>
              <a:t>to the 1999 National Study of Postsecondary Faculty, published by the U.S. Department of Education's National Center for Education Statistics, full-time faculty members work about </a:t>
            </a:r>
            <a:r>
              <a:rPr lang="en-US" b="1" dirty="0"/>
              <a:t>fifty-five hours a week</a:t>
            </a:r>
            <a:r>
              <a:rPr lang="en-US" dirty="0"/>
              <a:t>, and part-time faculty work nearly forty. That figure includes paid and unpaid hours completed on and off campus. </a:t>
            </a:r>
            <a:endParaRPr lang="en-US" dirty="0" smtClean="0"/>
          </a:p>
          <a:p>
            <a:r>
              <a:rPr lang="en-US" dirty="0" smtClean="0"/>
              <a:t>What might you find </a:t>
            </a:r>
            <a:r>
              <a:rPr lang="en-US" dirty="0"/>
              <a:t>a professor doing if you followed him or her during the course of a </a:t>
            </a:r>
            <a:r>
              <a:rPr lang="en-US" dirty="0" smtClean="0"/>
              <a:t>day</a:t>
            </a:r>
            <a:r>
              <a:rPr lang="en-US" dirty="0"/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693761" y="6204466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www.aaup.org/AAUP/issues/facwork/facultydolist.htm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056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Faculty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0999" y="1600200"/>
            <a:ext cx="8534401" cy="4495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Examples of Student-Centered </a:t>
            </a:r>
            <a:r>
              <a:rPr lang="en-US" b="1" dirty="0"/>
              <a:t>Work</a:t>
            </a:r>
          </a:p>
          <a:p>
            <a:r>
              <a:rPr lang="en-US" sz="2700" dirty="0" smtClean="0"/>
              <a:t>Creating or updating a </a:t>
            </a:r>
            <a:r>
              <a:rPr lang="en-US" sz="2700" dirty="0"/>
              <a:t>new </a:t>
            </a:r>
            <a:r>
              <a:rPr lang="en-US" sz="2700" dirty="0" smtClean="0"/>
              <a:t>course or program</a:t>
            </a:r>
          </a:p>
          <a:p>
            <a:r>
              <a:rPr lang="en-US" sz="2700" dirty="0" smtClean="0"/>
              <a:t>Transitioning a course to an online format </a:t>
            </a:r>
            <a:endParaRPr lang="en-US" sz="2700" dirty="0"/>
          </a:p>
          <a:p>
            <a:r>
              <a:rPr lang="en-US" sz="2700" dirty="0"/>
              <a:t>Helping students with subject matter </a:t>
            </a:r>
            <a:r>
              <a:rPr lang="en-US" sz="2700" dirty="0" smtClean="0"/>
              <a:t>in office hours or email</a:t>
            </a:r>
            <a:endParaRPr lang="en-US" sz="2700" dirty="0"/>
          </a:p>
          <a:p>
            <a:r>
              <a:rPr lang="en-US" sz="2700" dirty="0" smtClean="0"/>
              <a:t>Developing </a:t>
            </a:r>
            <a:r>
              <a:rPr lang="en-US" sz="2700" dirty="0"/>
              <a:t>a class </a:t>
            </a:r>
            <a:r>
              <a:rPr lang="en-US" sz="2700" dirty="0" smtClean="0"/>
              <a:t>website or organizing a D2L site for a course</a:t>
            </a:r>
            <a:endParaRPr lang="en-US" sz="2700" dirty="0"/>
          </a:p>
          <a:p>
            <a:r>
              <a:rPr lang="en-US" sz="2700" dirty="0" smtClean="0"/>
              <a:t>Advising </a:t>
            </a:r>
            <a:r>
              <a:rPr lang="en-US" sz="2700" dirty="0"/>
              <a:t>students about their </a:t>
            </a:r>
            <a:r>
              <a:rPr lang="en-US" sz="2700" dirty="0" smtClean="0"/>
              <a:t>coursework or choice </a:t>
            </a:r>
            <a:r>
              <a:rPr lang="en-US" sz="2700" dirty="0"/>
              <a:t>of </a:t>
            </a:r>
            <a:r>
              <a:rPr lang="en-US" sz="2700" dirty="0" smtClean="0"/>
              <a:t>major </a:t>
            </a:r>
          </a:p>
          <a:p>
            <a:r>
              <a:rPr lang="en-US" sz="2700" dirty="0"/>
              <a:t>M</a:t>
            </a:r>
            <a:r>
              <a:rPr lang="en-US" sz="2700" dirty="0" smtClean="0"/>
              <a:t>entoring </a:t>
            </a:r>
            <a:r>
              <a:rPr lang="en-US" sz="2700" dirty="0"/>
              <a:t>graduate </a:t>
            </a:r>
            <a:r>
              <a:rPr lang="en-US" sz="2700" dirty="0" smtClean="0"/>
              <a:t>students or directing their thesis committees</a:t>
            </a:r>
            <a:endParaRPr lang="en-US" sz="2700" dirty="0"/>
          </a:p>
          <a:p>
            <a:r>
              <a:rPr lang="en-US" sz="2700" dirty="0" smtClean="0"/>
              <a:t>Writing </a:t>
            </a:r>
            <a:r>
              <a:rPr lang="en-US" sz="2700" dirty="0"/>
              <a:t>letters of </a:t>
            </a:r>
            <a:r>
              <a:rPr lang="en-US" sz="2700" dirty="0" smtClean="0"/>
              <a:t>recommendation</a:t>
            </a:r>
            <a:endParaRPr lang="en-US" sz="2700" dirty="0"/>
          </a:p>
          <a:p>
            <a:pPr lvl="0"/>
            <a:r>
              <a:rPr lang="en-US" sz="2700" dirty="0" smtClean="0"/>
              <a:t>Helping students to identify internships </a:t>
            </a:r>
          </a:p>
          <a:p>
            <a:r>
              <a:rPr lang="en-US" sz="2700" dirty="0" smtClean="0"/>
              <a:t>Reading and providing feedback on student </a:t>
            </a:r>
            <a:r>
              <a:rPr lang="en-US" sz="2700" dirty="0"/>
              <a:t>research </a:t>
            </a:r>
            <a:r>
              <a:rPr lang="en-US" sz="2700" dirty="0" smtClean="0"/>
              <a:t>papers</a:t>
            </a:r>
          </a:p>
          <a:p>
            <a:r>
              <a:rPr lang="en-US" sz="2700" dirty="0" smtClean="0"/>
              <a:t>Establishing </a:t>
            </a:r>
            <a:r>
              <a:rPr lang="en-US" sz="2700" dirty="0"/>
              <a:t>a </a:t>
            </a:r>
            <a:r>
              <a:rPr lang="en-US" sz="2700" dirty="0" smtClean="0"/>
              <a:t>study abroad program</a:t>
            </a:r>
            <a:endParaRPr lang="en-US" sz="2700" dirty="0"/>
          </a:p>
          <a:p>
            <a:r>
              <a:rPr lang="en-US" sz="2700" dirty="0"/>
              <a:t>Sponsoring a student </a:t>
            </a:r>
            <a:r>
              <a:rPr lang="en-US" sz="2700" dirty="0" smtClean="0"/>
              <a:t>journal </a:t>
            </a:r>
            <a:r>
              <a:rPr lang="en-US" sz="2700" dirty="0"/>
              <a:t>or </a:t>
            </a:r>
            <a:r>
              <a:rPr lang="en-US" sz="2700" dirty="0" smtClean="0"/>
              <a:t>advising a club</a:t>
            </a:r>
          </a:p>
          <a:p>
            <a:r>
              <a:rPr lang="en-US" sz="2700" dirty="0" smtClean="0"/>
              <a:t>Recruiting students into degree programs in their department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35684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Faculty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534400" cy="4800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500" b="1" dirty="0" smtClean="0"/>
              <a:t>Examples of Disciplinary—or </a:t>
            </a:r>
            <a:r>
              <a:rPr lang="en-US" sz="3500" b="1" dirty="0"/>
              <a:t>Professional—Centered Work</a:t>
            </a:r>
            <a:endParaRPr lang="en-US" sz="3500" dirty="0"/>
          </a:p>
          <a:p>
            <a:pPr lvl="0">
              <a:lnSpc>
                <a:spcPct val="110000"/>
              </a:lnSpc>
            </a:pPr>
            <a:r>
              <a:rPr lang="en-US" sz="3500" dirty="0"/>
              <a:t>Serving on a </a:t>
            </a:r>
            <a:r>
              <a:rPr lang="en-US" sz="3500" dirty="0" smtClean="0"/>
              <a:t>faculty search committee</a:t>
            </a:r>
            <a:endParaRPr lang="en-US" sz="3500" dirty="0"/>
          </a:p>
          <a:p>
            <a:pPr lvl="0">
              <a:lnSpc>
                <a:spcPct val="110000"/>
              </a:lnSpc>
            </a:pPr>
            <a:r>
              <a:rPr lang="en-US" sz="3500" dirty="0"/>
              <a:t>Evaluating a colleague's work for promotion or </a:t>
            </a:r>
            <a:r>
              <a:rPr lang="en-US" sz="3500" dirty="0" smtClean="0"/>
              <a:t>tenure</a:t>
            </a:r>
          </a:p>
          <a:p>
            <a:pPr lvl="0">
              <a:lnSpc>
                <a:spcPct val="110000"/>
              </a:lnSpc>
            </a:pPr>
            <a:r>
              <a:rPr lang="en-US" sz="3500" dirty="0" smtClean="0"/>
              <a:t>Writing a journal article or book</a:t>
            </a:r>
            <a:endParaRPr lang="en-US" sz="3500" dirty="0"/>
          </a:p>
          <a:p>
            <a:pPr>
              <a:lnSpc>
                <a:spcPct val="110000"/>
              </a:lnSpc>
            </a:pPr>
            <a:r>
              <a:rPr lang="en-US" sz="3500" dirty="0"/>
              <a:t>Participating in </a:t>
            </a:r>
            <a:r>
              <a:rPr lang="en-US" sz="3500" dirty="0" smtClean="0"/>
              <a:t>program assessment (e.g., Participating </a:t>
            </a:r>
            <a:r>
              <a:rPr lang="en-US" sz="3500" dirty="0"/>
              <a:t>in </a:t>
            </a:r>
            <a:r>
              <a:rPr lang="en-US" sz="3500" dirty="0" smtClean="0"/>
              <a:t>data collection, analysis, and reporting for accreditation purposes)</a:t>
            </a:r>
            <a:endParaRPr lang="en-US" sz="3500" dirty="0"/>
          </a:p>
          <a:p>
            <a:pPr lvl="0">
              <a:lnSpc>
                <a:spcPct val="110000"/>
              </a:lnSpc>
            </a:pPr>
            <a:r>
              <a:rPr lang="en-US" sz="3500" dirty="0"/>
              <a:t>Reviewing </a:t>
            </a:r>
            <a:r>
              <a:rPr lang="en-US" sz="3500" dirty="0" smtClean="0"/>
              <a:t>potential </a:t>
            </a:r>
            <a:r>
              <a:rPr lang="en-US" sz="3500" dirty="0"/>
              <a:t>library </a:t>
            </a:r>
            <a:r>
              <a:rPr lang="en-US" sz="3500" dirty="0" smtClean="0"/>
              <a:t>resources and advising on acquisitions</a:t>
            </a:r>
            <a:endParaRPr lang="en-US" sz="3500" dirty="0"/>
          </a:p>
          <a:p>
            <a:pPr lvl="0">
              <a:lnSpc>
                <a:spcPct val="110000"/>
              </a:lnSpc>
            </a:pPr>
            <a:r>
              <a:rPr lang="en-US" sz="3500" dirty="0"/>
              <a:t>Writing a recommendation for a colleague for a fellowship or award</a:t>
            </a:r>
          </a:p>
          <a:p>
            <a:pPr lvl="0">
              <a:lnSpc>
                <a:spcPct val="110000"/>
              </a:lnSpc>
            </a:pPr>
            <a:r>
              <a:rPr lang="en-US" sz="3500" dirty="0"/>
              <a:t>Serving on a </a:t>
            </a:r>
            <a:r>
              <a:rPr lang="en-US" sz="3500" dirty="0" smtClean="0"/>
              <a:t>committee </a:t>
            </a:r>
            <a:r>
              <a:rPr lang="en-US" sz="3500" dirty="0"/>
              <a:t>that writes </a:t>
            </a:r>
            <a:r>
              <a:rPr lang="en-US" sz="3500" dirty="0" smtClean="0"/>
              <a:t>university policies </a:t>
            </a:r>
            <a:endParaRPr lang="en-US" sz="3500" dirty="0"/>
          </a:p>
          <a:p>
            <a:pPr lvl="0">
              <a:lnSpc>
                <a:spcPct val="110000"/>
              </a:lnSpc>
            </a:pPr>
            <a:r>
              <a:rPr lang="en-US" sz="3500" dirty="0"/>
              <a:t>Applying for a </a:t>
            </a:r>
            <a:r>
              <a:rPr lang="en-US" sz="3500" dirty="0" smtClean="0"/>
              <a:t>research or teaching grant or managing a grant </a:t>
            </a:r>
          </a:p>
          <a:p>
            <a:pPr lvl="0">
              <a:lnSpc>
                <a:spcPct val="110000"/>
              </a:lnSpc>
            </a:pPr>
            <a:r>
              <a:rPr lang="en-US" sz="3500" dirty="0" smtClean="0"/>
              <a:t>Sponsoring a conference on campus</a:t>
            </a:r>
          </a:p>
          <a:p>
            <a:pPr lvl="0">
              <a:lnSpc>
                <a:spcPct val="110000"/>
              </a:lnSpc>
            </a:pPr>
            <a:r>
              <a:rPr lang="en-US" sz="3500" dirty="0" smtClean="0"/>
              <a:t>Giving </a:t>
            </a:r>
            <a:r>
              <a:rPr lang="en-US" sz="3500" dirty="0"/>
              <a:t>a scholarly presentation at </a:t>
            </a:r>
            <a:r>
              <a:rPr lang="en-US" sz="3500" dirty="0" smtClean="0"/>
              <a:t>an academic conference</a:t>
            </a:r>
            <a:endParaRPr lang="en-US" sz="3500" dirty="0"/>
          </a:p>
          <a:p>
            <a:pPr lvl="0">
              <a:lnSpc>
                <a:spcPct val="110000"/>
              </a:lnSpc>
            </a:pPr>
            <a:r>
              <a:rPr lang="en-US" sz="3500" dirty="0"/>
              <a:t>Editing a professional journal </a:t>
            </a:r>
            <a:r>
              <a:rPr lang="en-US" sz="3500" dirty="0" smtClean="0"/>
              <a:t>or reviewing submissions</a:t>
            </a:r>
          </a:p>
        </p:txBody>
      </p:sp>
    </p:spTree>
    <p:extLst>
      <p:ext uri="{BB962C8B-B14F-4D97-AF65-F5344CB8AC3E}">
        <p14:creationId xmlns:p14="http://schemas.microsoft.com/office/powerpoint/2010/main" val="3975995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Faculty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Examples of Community-Centered </a:t>
            </a:r>
            <a:r>
              <a:rPr lang="en-US" b="1" dirty="0"/>
              <a:t>Work</a:t>
            </a:r>
            <a:endParaRPr lang="en-US" dirty="0"/>
          </a:p>
          <a:p>
            <a:pPr lvl="0"/>
            <a:r>
              <a:rPr lang="en-US" sz="2200" dirty="0" smtClean="0"/>
              <a:t>Chairing a department or directing a degree program</a:t>
            </a:r>
          </a:p>
          <a:p>
            <a:pPr lvl="0"/>
            <a:r>
              <a:rPr lang="en-US" sz="2200" dirty="0" smtClean="0"/>
              <a:t>Giving </a:t>
            </a:r>
            <a:r>
              <a:rPr lang="en-US" sz="2200" dirty="0"/>
              <a:t>a presentation to a business or school group, often at no expense to the group</a:t>
            </a:r>
          </a:p>
          <a:p>
            <a:pPr lvl="0"/>
            <a:r>
              <a:rPr lang="en-US" sz="2200" dirty="0"/>
              <a:t>Providing professional advice to local, state, or national government</a:t>
            </a:r>
          </a:p>
          <a:p>
            <a:pPr lvl="0"/>
            <a:r>
              <a:rPr lang="en-US" sz="2200" dirty="0"/>
              <a:t>Providing professional advice </a:t>
            </a:r>
            <a:r>
              <a:rPr lang="en-US" sz="2200" dirty="0" smtClean="0"/>
              <a:t>or consulting to </a:t>
            </a:r>
            <a:r>
              <a:rPr lang="en-US" sz="2200" dirty="0"/>
              <a:t>associations, businesses, or community groups</a:t>
            </a:r>
          </a:p>
          <a:p>
            <a:pPr lvl="0"/>
            <a:r>
              <a:rPr lang="en-US" sz="2200" dirty="0" smtClean="0"/>
              <a:t>Helping </a:t>
            </a:r>
            <a:r>
              <a:rPr lang="en-US" sz="2200" dirty="0"/>
              <a:t>to keep the public informed about issues by talking to the media</a:t>
            </a:r>
          </a:p>
          <a:p>
            <a:pPr lvl="0"/>
            <a:r>
              <a:rPr lang="en-US" sz="2200" dirty="0"/>
              <a:t>Serving </a:t>
            </a:r>
            <a:r>
              <a:rPr lang="en-US" sz="2200" dirty="0" smtClean="0"/>
              <a:t>as an officer on </a:t>
            </a:r>
            <a:r>
              <a:rPr lang="en-US" sz="2200" dirty="0"/>
              <a:t>the boards of local, state, or national </a:t>
            </a:r>
            <a:r>
              <a:rPr lang="en-US" sz="2200" dirty="0" smtClean="0"/>
              <a:t>group</a:t>
            </a:r>
          </a:p>
          <a:p>
            <a:pPr lvl="0"/>
            <a:r>
              <a:rPr lang="en-US" sz="2200" dirty="0" smtClean="0"/>
              <a:t>Partnering with other universities or school divisions on projects</a:t>
            </a:r>
          </a:p>
          <a:p>
            <a:pPr lvl="0"/>
            <a:r>
              <a:rPr lang="en-US" sz="2200" dirty="0" smtClean="0"/>
              <a:t>Presenting to the Board of Visitors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5350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12">
      <a:dk1>
        <a:sysClr val="windowText" lastClr="000000"/>
      </a:dk1>
      <a:lt1>
        <a:sysClr val="window" lastClr="FFFFFF"/>
      </a:lt1>
      <a:dk2>
        <a:srgbClr val="464646"/>
      </a:dk2>
      <a:lt2>
        <a:srgbClr val="000000"/>
      </a:lt2>
      <a:accent1>
        <a:srgbClr val="2A4A75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1238</TotalTime>
  <Words>1070</Words>
  <Application>Microsoft Office PowerPoint</Application>
  <PresentationFormat>On-screen Show (4:3)</PresentationFormat>
  <Paragraphs>126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Radford University Board of Visitors</vt:lpstr>
      <vt:lpstr>Focus of September Presentation</vt:lpstr>
      <vt:lpstr>Today’s Presentation</vt:lpstr>
      <vt:lpstr>“Hourglass Model”</vt:lpstr>
      <vt:lpstr>Understanding One Another</vt:lpstr>
      <vt:lpstr>What Do Faculty Do?</vt:lpstr>
      <vt:lpstr>What Do Faculty Do?</vt:lpstr>
      <vt:lpstr>What Do Faculty Do?</vt:lpstr>
      <vt:lpstr>What Do Faculty Do?</vt:lpstr>
      <vt:lpstr>Building Relationships</vt:lpstr>
      <vt:lpstr>PowerPoint Presentation</vt:lpstr>
      <vt:lpstr>PowerPoint Presentation</vt:lpstr>
      <vt:lpstr>PowerPoint Presentation</vt:lpstr>
      <vt:lpstr>Internal Governance Reform</vt:lpstr>
      <vt:lpstr>Governance and Management</vt:lpstr>
      <vt:lpstr>Strengthening Community</vt:lpstr>
      <vt:lpstr>Effective Communication and Process</vt:lpstr>
      <vt:lpstr>Strengthening our Community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Affairs Committee</dc:title>
  <dc:creator>Laura</dc:creator>
  <cp:lastModifiedBy>Radford University</cp:lastModifiedBy>
  <cp:revision>56</cp:revision>
  <cp:lastPrinted>2012-11-09T13:26:48Z</cp:lastPrinted>
  <dcterms:created xsi:type="dcterms:W3CDTF">2012-11-07T01:45:53Z</dcterms:created>
  <dcterms:modified xsi:type="dcterms:W3CDTF">2012-11-28T18:07:03Z</dcterms:modified>
</cp:coreProperties>
</file>