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9"/>
  </p:notesMasterIdLst>
  <p:sldIdLst>
    <p:sldId id="256" r:id="rId2"/>
    <p:sldId id="282" r:id="rId3"/>
    <p:sldId id="259" r:id="rId4"/>
    <p:sldId id="279" r:id="rId5"/>
    <p:sldId id="280" r:id="rId6"/>
    <p:sldId id="281" r:id="rId7"/>
    <p:sldId id="28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45F3E-41E4-2C41-936A-E2378EDD983E}" type="datetimeFigureOut">
              <a:rPr lang="en-US" smtClean="0"/>
              <a:t>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B90A52-A6B9-5548-A3DC-6164F2DA66B6}" type="slidenum">
              <a:rPr lang="en-US" smtClean="0"/>
              <a:t>‹#›</a:t>
            </a:fld>
            <a:endParaRPr lang="en-US"/>
          </a:p>
        </p:txBody>
      </p:sp>
    </p:spTree>
    <p:extLst>
      <p:ext uri="{BB962C8B-B14F-4D97-AF65-F5344CB8AC3E}">
        <p14:creationId xmlns:p14="http://schemas.microsoft.com/office/powerpoint/2010/main" val="17861284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F95B457-1658-714E-B140-AF84DDFE460A}" type="datetimeFigureOut">
              <a:rPr lang="en-US" smtClean="0"/>
              <a:t>2/6/2014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AC3D4164-504D-854E-9475-2B1369B1EB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F95B457-1658-714E-B140-AF84DDFE460A}"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F95B457-1658-714E-B140-AF84DDFE460A}"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F95B457-1658-714E-B140-AF84DDFE460A}" type="datetimeFigureOut">
              <a:rPr lang="en-US" smtClean="0"/>
              <a:t>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F95B457-1658-714E-B140-AF84DDFE460A}" type="datetimeFigureOut">
              <a:rPr lang="en-US" smtClean="0"/>
              <a:t>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5B457-1658-714E-B140-AF84DDFE460A}"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F95B457-1658-714E-B140-AF84DDFE460A}" type="datetimeFigureOut">
              <a:rPr lang="en-US" smtClean="0"/>
              <a:t>2/6/2014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5B457-1658-714E-B140-AF84DDFE460A}"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5B457-1658-714E-B140-AF84DDFE460A}"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F95B457-1658-714E-B140-AF84DDFE460A}"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F95B457-1658-714E-B140-AF84DDFE460A}"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69968" y="167482"/>
            <a:ext cx="1591444" cy="14515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48117" y="1863459"/>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1748117" y="3168183"/>
            <a:ext cx="6508377" cy="294402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r>
              <a:rPr lang="en-US" dirty="0" smtClean="0"/>
              <a:t>2/3/2014</a:t>
            </a:r>
            <a:endParaRPr lang="en-US" dirty="0"/>
          </a:p>
        </p:txBody>
      </p:sp>
      <p:sp>
        <p:nvSpPr>
          <p:cNvPr id="5" name="Footer Placeholder 4"/>
          <p:cNvSpPr>
            <a:spLocks noGrp="1"/>
          </p:cNvSpPr>
          <p:nvPr>
            <p:ph type="ftr" sz="quarter" idx="11"/>
          </p:nvPr>
        </p:nvSpPr>
        <p:spPr/>
        <p:txBody>
          <a:bodyPr/>
          <a:lstStyle/>
          <a:p>
            <a:r>
              <a:rPr lang="en-US" dirty="0" smtClean="0"/>
              <a:t>BOV Academic Affairs Committee</a:t>
            </a:r>
            <a:endParaRPr lang="en-US" dirty="0"/>
          </a:p>
        </p:txBody>
      </p:sp>
      <p:sp>
        <p:nvSpPr>
          <p:cNvPr id="6" name="Slide Number Placeholder 5"/>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F95B457-1658-714E-B140-AF84DDFE460A}" type="datetimeFigureOut">
              <a:rPr lang="en-US" smtClean="0"/>
              <a:t>2/6/2014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AC3D4164-504D-854E-9475-2B1369B1EBD6}"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F95B457-1658-714E-B140-AF84DDFE460A}" type="datetimeFigureOut">
              <a:rPr lang="en-US" smtClean="0"/>
              <a:t>2/6/2014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AC3D4164-504D-854E-9475-2B1369B1EBD6}"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F95B457-1658-714E-B140-AF84DDFE460A}" type="datetimeFigureOut">
              <a:rPr lang="en-US" smtClean="0"/>
              <a:t>2/6/2014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AC3D4164-504D-854E-9475-2B1369B1EBD6}"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F95B457-1658-714E-B140-AF84DDFE460A}"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F95B457-1658-714E-B140-AF84DDFE460A}" type="datetimeFigureOut">
              <a:rPr lang="en-US" smtClean="0"/>
              <a:t>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F95B457-1658-714E-B140-AF84DDFE460A}"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4498" y="1863459"/>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1294498" y="3182140"/>
            <a:ext cx="6508377" cy="29440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F95B457-1658-714E-B140-AF84DDFE460A}" type="datetimeFigureOut">
              <a:rPr lang="en-US" smtClean="0"/>
              <a:t>2/6/2014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AC3D4164-504D-854E-9475-2B1369B1EBD6}" type="slidenum">
              <a:rPr lang="en-US" smtClean="0"/>
              <a:t>‹#›</a:t>
            </a:fld>
            <a:endParaRPr lang="en-US" dirty="0"/>
          </a:p>
        </p:txBody>
      </p:sp>
      <p:pic>
        <p:nvPicPr>
          <p:cNvPr id="7" name="Picture 6"/>
          <p:cNvPicPr>
            <a:picLocks noChangeAspect="1"/>
          </p:cNvPicPr>
          <p:nvPr userDrawn="1"/>
        </p:nvPicPr>
        <p:blipFill>
          <a:blip r:embed="rId21"/>
          <a:stretch>
            <a:fillRect/>
          </a:stretch>
        </p:blipFill>
        <p:spPr>
          <a:xfrm>
            <a:off x="603534" y="263319"/>
            <a:ext cx="1381928" cy="1216097"/>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Report to the Senate</a:t>
            </a:r>
            <a:endParaRPr lang="en-US" dirty="0"/>
          </a:p>
        </p:txBody>
      </p:sp>
      <p:sp>
        <p:nvSpPr>
          <p:cNvPr id="3" name="Subtitle 2"/>
          <p:cNvSpPr>
            <a:spLocks noGrp="1"/>
          </p:cNvSpPr>
          <p:nvPr>
            <p:ph type="subTitle" idx="1"/>
          </p:nvPr>
        </p:nvSpPr>
        <p:spPr/>
        <p:txBody>
          <a:bodyPr/>
          <a:lstStyle/>
          <a:p>
            <a:r>
              <a:rPr lang="en-US" dirty="0" smtClean="0"/>
              <a:t>February 6, 2014</a:t>
            </a:r>
          </a:p>
          <a:p>
            <a:r>
              <a:rPr lang="en-US" dirty="0" smtClean="0"/>
              <a:t>Jerry Kopf, President of the Faculty Senate</a:t>
            </a:r>
            <a:endParaRPr lang="en-US" dirty="0"/>
          </a:p>
        </p:txBody>
      </p:sp>
    </p:spTree>
    <p:extLst>
      <p:ext uri="{BB962C8B-B14F-4D97-AF65-F5344CB8AC3E}">
        <p14:creationId xmlns:p14="http://schemas.microsoft.com/office/powerpoint/2010/main" val="72961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9" y="1291959"/>
            <a:ext cx="7556406" cy="1143000"/>
          </a:xfrm>
        </p:spPr>
        <p:txBody>
          <a:bodyPr/>
          <a:lstStyle/>
          <a:p>
            <a:r>
              <a:rPr lang="en-US" dirty="0" smtClean="0"/>
              <a:t>Updates on previous motions</a:t>
            </a:r>
            <a:endParaRPr lang="en-US" dirty="0"/>
          </a:p>
        </p:txBody>
      </p:sp>
      <p:sp>
        <p:nvSpPr>
          <p:cNvPr id="3" name="Content Placeholder 2"/>
          <p:cNvSpPr>
            <a:spLocks noGrp="1"/>
          </p:cNvSpPr>
          <p:nvPr>
            <p:ph idx="1"/>
          </p:nvPr>
        </p:nvSpPr>
        <p:spPr>
          <a:xfrm>
            <a:off x="762280" y="2625258"/>
            <a:ext cx="7810220" cy="3989855"/>
          </a:xfrm>
        </p:spPr>
        <p:txBody>
          <a:bodyPr>
            <a:normAutofit fontScale="92500" lnSpcReduction="20000"/>
          </a:bodyPr>
          <a:lstStyle/>
          <a:p>
            <a:r>
              <a:rPr lang="en-US" b="1" dirty="0" smtClean="0"/>
              <a:t>IP</a:t>
            </a:r>
            <a:r>
              <a:rPr lang="en-US" dirty="0" smtClean="0"/>
              <a:t> Dr. Minner is not clear on the status.  Follow up meeting needs to be scheduled.</a:t>
            </a:r>
          </a:p>
          <a:p>
            <a:r>
              <a:rPr lang="en-US" b="1" dirty="0" smtClean="0"/>
              <a:t>Chair evaluations  </a:t>
            </a:r>
            <a:r>
              <a:rPr lang="en-US" dirty="0" smtClean="0"/>
              <a:t>Waiting on Provost approval.  Bill Keenan will follow up.</a:t>
            </a:r>
          </a:p>
          <a:p>
            <a:r>
              <a:rPr lang="en-US" b="1" dirty="0" smtClean="0"/>
              <a:t>CORE Sub Committees  </a:t>
            </a:r>
            <a:r>
              <a:rPr lang="en-US" dirty="0" smtClean="0"/>
              <a:t>Still waiting on CEHD and COBE</a:t>
            </a:r>
          </a:p>
          <a:p>
            <a:r>
              <a:rPr lang="en-US" b="1" dirty="0" smtClean="0"/>
              <a:t>International Search Committee</a:t>
            </a:r>
          </a:p>
          <a:p>
            <a:pPr lvl="1">
              <a:lnSpc>
                <a:spcPct val="120000"/>
              </a:lnSpc>
              <a:spcBef>
                <a:spcPts val="0"/>
              </a:spcBef>
            </a:pPr>
            <a:r>
              <a:rPr lang="en-US" dirty="0" smtClean="0"/>
              <a:t> </a:t>
            </a:r>
            <a:r>
              <a:rPr lang="en-US" dirty="0"/>
              <a:t>Laura Jacobsen for the Grad College</a:t>
            </a:r>
          </a:p>
          <a:p>
            <a:pPr lvl="1">
              <a:lnSpc>
                <a:spcPct val="120000"/>
              </a:lnSpc>
              <a:spcBef>
                <a:spcPts val="0"/>
              </a:spcBef>
            </a:pPr>
            <a:r>
              <a:rPr lang="en-US" dirty="0"/>
              <a:t>Iain Clelland for COBE</a:t>
            </a:r>
          </a:p>
          <a:p>
            <a:pPr lvl="1">
              <a:lnSpc>
                <a:spcPct val="120000"/>
              </a:lnSpc>
              <a:spcBef>
                <a:spcPts val="0"/>
              </a:spcBef>
            </a:pPr>
            <a:r>
              <a:rPr lang="en-US" dirty="0"/>
              <a:t>Linda Ely from the School of Nursing</a:t>
            </a:r>
          </a:p>
          <a:p>
            <a:pPr lvl="1">
              <a:lnSpc>
                <a:spcPct val="120000"/>
              </a:lnSpc>
              <a:spcBef>
                <a:spcPts val="0"/>
              </a:spcBef>
            </a:pPr>
            <a:r>
              <a:rPr lang="en-US" dirty="0"/>
              <a:t>Gaston </a:t>
            </a:r>
            <a:r>
              <a:rPr lang="en-US" dirty="0" err="1"/>
              <a:t>Dembele</a:t>
            </a:r>
            <a:r>
              <a:rPr lang="en-US" dirty="0"/>
              <a:t>  CEHD</a:t>
            </a:r>
          </a:p>
          <a:p>
            <a:pPr lvl="1">
              <a:lnSpc>
                <a:spcPct val="120000"/>
              </a:lnSpc>
              <a:spcBef>
                <a:spcPts val="0"/>
              </a:spcBef>
            </a:pPr>
            <a:r>
              <a:rPr lang="en-US" dirty="0"/>
              <a:t>Dr. Matthew Turner CHBS </a:t>
            </a:r>
          </a:p>
          <a:p>
            <a:pPr lvl="1">
              <a:lnSpc>
                <a:spcPct val="120000"/>
              </a:lnSpc>
              <a:spcBef>
                <a:spcPts val="0"/>
              </a:spcBef>
            </a:pPr>
            <a:r>
              <a:rPr lang="en-US" dirty="0"/>
              <a:t>Jeremy </a:t>
            </a:r>
            <a:r>
              <a:rPr lang="en-US" dirty="0" err="1"/>
              <a:t>Wojdak</a:t>
            </a:r>
            <a:r>
              <a:rPr lang="en-US" dirty="0"/>
              <a:t> CSAT</a:t>
            </a:r>
          </a:p>
          <a:p>
            <a:endParaRPr lang="en-US" b="1" dirty="0"/>
          </a:p>
        </p:txBody>
      </p:sp>
    </p:spTree>
    <p:extLst>
      <p:ext uri="{BB962C8B-B14F-4D97-AF65-F5344CB8AC3E}">
        <p14:creationId xmlns:p14="http://schemas.microsoft.com/office/powerpoint/2010/main" val="76520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602" y="1863459"/>
            <a:ext cx="7070627" cy="1143000"/>
          </a:xfrm>
        </p:spPr>
        <p:txBody>
          <a:bodyPr/>
          <a:lstStyle/>
          <a:p>
            <a:r>
              <a:rPr lang="en-US" dirty="0" smtClean="0"/>
              <a:t>Report to BOV Critical Issue: </a:t>
            </a:r>
            <a:br>
              <a:rPr lang="en-US" dirty="0" smtClean="0"/>
            </a:br>
            <a:r>
              <a:rPr lang="en-US" dirty="0" smtClean="0"/>
              <a:t>Low Faculty Morale</a:t>
            </a:r>
            <a:endParaRPr lang="en-US" dirty="0"/>
          </a:p>
        </p:txBody>
      </p:sp>
      <p:sp>
        <p:nvSpPr>
          <p:cNvPr id="3" name="Content Placeholder 2"/>
          <p:cNvSpPr>
            <a:spLocks noGrp="1"/>
          </p:cNvSpPr>
          <p:nvPr>
            <p:ph idx="1"/>
          </p:nvPr>
        </p:nvSpPr>
        <p:spPr/>
        <p:txBody>
          <a:bodyPr>
            <a:normAutofit/>
          </a:bodyPr>
          <a:lstStyle/>
          <a:p>
            <a:r>
              <a:rPr lang="en-US" dirty="0" smtClean="0"/>
              <a:t>The COACHE survey, along with the Faculty Morale Surveys conducted by the Faculty Senate, clearly demonstrates faculty morale is unacceptably low.  Dr. Jacobsen highlighted three major causes:</a:t>
            </a:r>
          </a:p>
          <a:p>
            <a:pPr lvl="1"/>
            <a:r>
              <a:rPr lang="en-US" dirty="0"/>
              <a:t>Faculty staffing / Workload balance</a:t>
            </a:r>
          </a:p>
          <a:p>
            <a:pPr lvl="1"/>
            <a:r>
              <a:rPr lang="en-US" dirty="0" smtClean="0"/>
              <a:t>Faculty </a:t>
            </a:r>
            <a:r>
              <a:rPr lang="en-US" dirty="0"/>
              <a:t>compensation</a:t>
            </a:r>
          </a:p>
          <a:p>
            <a:pPr lvl="1"/>
            <a:r>
              <a:rPr lang="en-US" dirty="0" smtClean="0"/>
              <a:t>Senior leadership (not addressed in this presentation, previously addressed by Dr. Jacobsen)</a:t>
            </a:r>
            <a:endParaRPr lang="en-US" dirty="0"/>
          </a:p>
          <a:p>
            <a:endParaRPr lang="en-US" dirty="0"/>
          </a:p>
        </p:txBody>
      </p:sp>
    </p:spTree>
    <p:extLst>
      <p:ext uri="{BB962C8B-B14F-4D97-AF65-F5344CB8AC3E}">
        <p14:creationId xmlns:p14="http://schemas.microsoft.com/office/powerpoint/2010/main" val="2594264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366" y="1892369"/>
            <a:ext cx="6508377" cy="1143000"/>
          </a:xfrm>
        </p:spPr>
        <p:txBody>
          <a:bodyPr/>
          <a:lstStyle/>
          <a:p>
            <a:r>
              <a:rPr lang="en-US" dirty="0" smtClean="0"/>
              <a:t>The Ask	</a:t>
            </a:r>
            <a:endParaRPr lang="en-US" dirty="0"/>
          </a:p>
        </p:txBody>
      </p:sp>
      <p:sp>
        <p:nvSpPr>
          <p:cNvPr id="3" name="Content Placeholder 2"/>
          <p:cNvSpPr>
            <a:spLocks noGrp="1"/>
          </p:cNvSpPr>
          <p:nvPr>
            <p:ph idx="1"/>
          </p:nvPr>
        </p:nvSpPr>
        <p:spPr>
          <a:xfrm>
            <a:off x="1152366" y="3466101"/>
            <a:ext cx="6796212" cy="3213540"/>
          </a:xfrm>
        </p:spPr>
        <p:txBody>
          <a:bodyPr/>
          <a:lstStyle/>
          <a:p>
            <a:r>
              <a:rPr lang="en-US" dirty="0" smtClean="0"/>
              <a:t>Adopt the motions proposed by the Faculty Senate as the University’s compensation and staffing strategic goals (Base Budget Model for staffing and 60</a:t>
            </a:r>
            <a:r>
              <a:rPr lang="en-US" baseline="30000" dirty="0" smtClean="0"/>
              <a:t>th</a:t>
            </a:r>
            <a:r>
              <a:rPr lang="en-US" dirty="0" smtClean="0"/>
              <a:t> percentile of FSEC model for compensation)</a:t>
            </a:r>
          </a:p>
          <a:p>
            <a:r>
              <a:rPr lang="en-US" dirty="0" smtClean="0"/>
              <a:t>Make faculty staffing and compensation the top budget priorities until the strategic goals are met</a:t>
            </a:r>
          </a:p>
        </p:txBody>
      </p:sp>
    </p:spTree>
    <p:extLst>
      <p:ext uri="{BB962C8B-B14F-4D97-AF65-F5344CB8AC3E}">
        <p14:creationId xmlns:p14="http://schemas.microsoft.com/office/powerpoint/2010/main" val="2295016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27" y="1863459"/>
            <a:ext cx="7362867" cy="1143000"/>
          </a:xfrm>
        </p:spPr>
        <p:txBody>
          <a:bodyPr/>
          <a:lstStyle/>
          <a:p>
            <a:r>
              <a:rPr lang="en-US" dirty="0" smtClean="0"/>
              <a:t>Why Should RU Adopt the Proposed Solutions?</a:t>
            </a:r>
            <a:endParaRPr lang="en-US" dirty="0"/>
          </a:p>
        </p:txBody>
      </p:sp>
      <p:sp>
        <p:nvSpPr>
          <p:cNvPr id="3" name="Content Placeholder 2"/>
          <p:cNvSpPr>
            <a:spLocks noGrp="1"/>
          </p:cNvSpPr>
          <p:nvPr>
            <p:ph idx="1"/>
          </p:nvPr>
        </p:nvSpPr>
        <p:spPr>
          <a:xfrm>
            <a:off x="893627" y="3168183"/>
            <a:ext cx="7713413" cy="3338979"/>
          </a:xfrm>
        </p:spPr>
        <p:txBody>
          <a:bodyPr>
            <a:normAutofit fontScale="92500" lnSpcReduction="20000"/>
          </a:bodyPr>
          <a:lstStyle/>
          <a:p>
            <a:r>
              <a:rPr lang="en-US" dirty="0"/>
              <a:t>The University’s image and competitive position is a direct function of how well it provides  transformational experiences that helps students achieve success in </a:t>
            </a:r>
            <a:r>
              <a:rPr lang="en-US" dirty="0" smtClean="0"/>
              <a:t>life</a:t>
            </a:r>
          </a:p>
          <a:p>
            <a:r>
              <a:rPr lang="en-US" dirty="0" smtClean="0"/>
              <a:t>You can’t produce happy customers with unhappy employees</a:t>
            </a:r>
            <a:endParaRPr lang="en-US" dirty="0"/>
          </a:p>
          <a:p>
            <a:r>
              <a:rPr lang="en-US" dirty="0" smtClean="0"/>
              <a:t>The University is poised for success.  In order to be successful we need good facilities, good student services, good technology, and, above all, the ability to recruit, retain, and motivate competent, innovative faculty.</a:t>
            </a:r>
          </a:p>
          <a:p>
            <a:r>
              <a:rPr lang="en-US" dirty="0" smtClean="0"/>
              <a:t>We have made great progress on the first three, now it’s time to work on the faculty factor.</a:t>
            </a:r>
          </a:p>
          <a:p>
            <a:pPr marL="0" indent="0">
              <a:buNone/>
            </a:pPr>
            <a:endParaRPr lang="en-US" dirty="0"/>
          </a:p>
        </p:txBody>
      </p:sp>
    </p:spTree>
    <p:extLst>
      <p:ext uri="{BB962C8B-B14F-4D97-AF65-F5344CB8AC3E}">
        <p14:creationId xmlns:p14="http://schemas.microsoft.com/office/powerpoint/2010/main" val="309069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lstStyle/>
          <a:p>
            <a:r>
              <a:rPr lang="en-US" dirty="0" smtClean="0"/>
              <a:t>The BOV expressed a consensus of the Board that addressing faculty workload and faculty compensation are top priorities.</a:t>
            </a:r>
          </a:p>
          <a:p>
            <a:r>
              <a:rPr lang="en-US" dirty="0" smtClean="0"/>
              <a:t>The BOV charged myself, Dr. Minner, and Mr. Alvarez with coming up with a specific proposal for Board action by May.</a:t>
            </a:r>
            <a:endParaRPr lang="en-US" dirty="0"/>
          </a:p>
        </p:txBody>
      </p:sp>
    </p:spTree>
    <p:extLst>
      <p:ext uri="{BB962C8B-B14F-4D97-AF65-F5344CB8AC3E}">
        <p14:creationId xmlns:p14="http://schemas.microsoft.com/office/powerpoint/2010/main" val="2081295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Board actions</a:t>
            </a:r>
            <a:endParaRPr lang="en-US" dirty="0"/>
          </a:p>
        </p:txBody>
      </p:sp>
      <p:sp>
        <p:nvSpPr>
          <p:cNvPr id="3" name="Content Placeholder 2"/>
          <p:cNvSpPr>
            <a:spLocks noGrp="1"/>
          </p:cNvSpPr>
          <p:nvPr>
            <p:ph idx="1"/>
          </p:nvPr>
        </p:nvSpPr>
        <p:spPr/>
        <p:txBody>
          <a:bodyPr/>
          <a:lstStyle/>
          <a:p>
            <a:r>
              <a:rPr lang="en-US" dirty="0" smtClean="0"/>
              <a:t>Athletics</a:t>
            </a:r>
          </a:p>
          <a:p>
            <a:r>
              <a:rPr lang="en-US" dirty="0" smtClean="0"/>
              <a:t>Academic Affairs Budget Process</a:t>
            </a:r>
          </a:p>
          <a:p>
            <a:r>
              <a:rPr lang="en-US" dirty="0" smtClean="0"/>
              <a:t>Advancement</a:t>
            </a:r>
            <a:endParaRPr lang="en-US" dirty="0"/>
          </a:p>
        </p:txBody>
      </p:sp>
    </p:spTree>
    <p:extLst>
      <p:ext uri="{BB962C8B-B14F-4D97-AF65-F5344CB8AC3E}">
        <p14:creationId xmlns:p14="http://schemas.microsoft.com/office/powerpoint/2010/main" val="304990841"/>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377</TotalTime>
  <Words>351</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Plaza</vt:lpstr>
      <vt:lpstr>Report to the Senate</vt:lpstr>
      <vt:lpstr>Updates on previous motions</vt:lpstr>
      <vt:lpstr>Report to BOV Critical Issue:  Low Faculty Morale</vt:lpstr>
      <vt:lpstr>The Ask </vt:lpstr>
      <vt:lpstr>Why Should RU Adopt the Proposed Solutions?</vt:lpstr>
      <vt:lpstr>Results </vt:lpstr>
      <vt:lpstr>Other Board actions</vt:lpstr>
    </vt:vector>
  </TitlesOfParts>
  <Company>Radford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Kopf</dc:creator>
  <cp:lastModifiedBy>Gainer, Kim D</cp:lastModifiedBy>
  <cp:revision>30</cp:revision>
  <dcterms:created xsi:type="dcterms:W3CDTF">2014-02-02T15:08:12Z</dcterms:created>
  <dcterms:modified xsi:type="dcterms:W3CDTF">2014-02-06T19:22:33Z</dcterms:modified>
</cp:coreProperties>
</file>