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92" r:id="rId2"/>
  </p:sldMasterIdLst>
  <p:notesMasterIdLst>
    <p:notesMasterId r:id="rId13"/>
  </p:notesMasterIdLst>
  <p:sldIdLst>
    <p:sldId id="256" r:id="rId3"/>
    <p:sldId id="268" r:id="rId4"/>
    <p:sldId id="271" r:id="rId5"/>
    <p:sldId id="263" r:id="rId6"/>
    <p:sldId id="270" r:id="rId7"/>
    <p:sldId id="272" r:id="rId8"/>
    <p:sldId id="273" r:id="rId9"/>
    <p:sldId id="269" r:id="rId10"/>
    <p:sldId id="274" r:id="rId11"/>
    <p:sldId id="276"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84" y="-58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2A0E67-7F62-4566-90F4-0FA39D797C31}"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A4C13404-7748-470C-AE33-AA0400C3F05D}">
      <dgm:prSet phldrT="[Text]"/>
      <dgm:spPr/>
      <dgm:t>
        <a:bodyPr/>
        <a:lstStyle/>
        <a:p>
          <a:r>
            <a:rPr lang="en-US" b="1" i="1" dirty="0" smtClean="0"/>
            <a:t>“Highlander Promise”</a:t>
          </a:r>
          <a:endParaRPr lang="en-US" b="1" i="1" dirty="0"/>
        </a:p>
      </dgm:t>
    </dgm:pt>
    <dgm:pt modelId="{46C29D48-1833-40C2-B801-C2DB8CE350B9}" type="sibTrans" cxnId="{1ACD1B04-E7DB-4A45-A45A-C84317472734}">
      <dgm:prSet/>
      <dgm:spPr/>
      <dgm:t>
        <a:bodyPr/>
        <a:lstStyle/>
        <a:p>
          <a:endParaRPr lang="en-US"/>
        </a:p>
      </dgm:t>
    </dgm:pt>
    <dgm:pt modelId="{7BCCFFB3-3D17-4489-A78C-F1EF9C4740C4}" type="parTrans" cxnId="{1ACD1B04-E7DB-4A45-A45A-C84317472734}">
      <dgm:prSet/>
      <dgm:spPr/>
      <dgm:t>
        <a:bodyPr/>
        <a:lstStyle/>
        <a:p>
          <a:endParaRPr lang="en-US"/>
        </a:p>
      </dgm:t>
    </dgm:pt>
    <dgm:pt modelId="{3A229044-DAA2-42EB-BDF0-D0141BCD8490}" type="pres">
      <dgm:prSet presAssocID="{CC2A0E67-7F62-4566-90F4-0FA39D797C31}" presName="Name0" presStyleCnt="0">
        <dgm:presLayoutVars>
          <dgm:chMax val="7"/>
          <dgm:chPref val="5"/>
        </dgm:presLayoutVars>
      </dgm:prSet>
      <dgm:spPr/>
      <dgm:t>
        <a:bodyPr/>
        <a:lstStyle/>
        <a:p>
          <a:endParaRPr lang="en-US"/>
        </a:p>
      </dgm:t>
    </dgm:pt>
    <dgm:pt modelId="{A2E2FB6C-D2E0-41BA-84D5-0310F4FFA657}" type="pres">
      <dgm:prSet presAssocID="{CC2A0E67-7F62-4566-90F4-0FA39D797C31}" presName="arrowNode" presStyleLbl="node1" presStyleIdx="0" presStyleCnt="1" custAng="17203626" custScaleX="134931" custLinFactNeighborX="-40478" custLinFactNeighborY="20025"/>
      <dgm:spPr>
        <a:solidFill>
          <a:schemeClr val="accent2">
            <a:lumMod val="75000"/>
          </a:schemeClr>
        </a:solidFill>
        <a:ln>
          <a:solidFill>
            <a:schemeClr val="tx1"/>
          </a:solidFill>
        </a:ln>
      </dgm:spPr>
    </dgm:pt>
    <dgm:pt modelId="{5BE09609-93A9-4D97-9093-89A092428F5A}" type="pres">
      <dgm:prSet presAssocID="{A4C13404-7748-470C-AE33-AA0400C3F05D}" presName="txNode1" presStyleLbl="revTx" presStyleIdx="0" presStyleCnt="1" custAng="0" custScaleX="171205" custScaleY="177668" custLinFactX="80273" custLinFactY="2690" custLinFactNeighborX="100000" custLinFactNeighborY="100000">
        <dgm:presLayoutVars>
          <dgm:bulletEnabled val="1"/>
        </dgm:presLayoutVars>
      </dgm:prSet>
      <dgm:spPr/>
      <dgm:t>
        <a:bodyPr/>
        <a:lstStyle/>
        <a:p>
          <a:endParaRPr lang="en-US"/>
        </a:p>
      </dgm:t>
    </dgm:pt>
  </dgm:ptLst>
  <dgm:cxnLst>
    <dgm:cxn modelId="{1ACD1B04-E7DB-4A45-A45A-C84317472734}" srcId="{CC2A0E67-7F62-4566-90F4-0FA39D797C31}" destId="{A4C13404-7748-470C-AE33-AA0400C3F05D}" srcOrd="0" destOrd="0" parTransId="{7BCCFFB3-3D17-4489-A78C-F1EF9C4740C4}" sibTransId="{46C29D48-1833-40C2-B801-C2DB8CE350B9}"/>
    <dgm:cxn modelId="{31B2003D-D39F-4FA9-A0AA-A3FA0FC6296F}" type="presOf" srcId="{A4C13404-7748-470C-AE33-AA0400C3F05D}" destId="{5BE09609-93A9-4D97-9093-89A092428F5A}" srcOrd="0" destOrd="0" presId="urn:microsoft.com/office/officeart/2009/3/layout/DescendingProcess"/>
    <dgm:cxn modelId="{6041F837-D452-414F-98B2-1693792F927D}" type="presOf" srcId="{CC2A0E67-7F62-4566-90F4-0FA39D797C31}" destId="{3A229044-DAA2-42EB-BDF0-D0141BCD8490}" srcOrd="0" destOrd="0" presId="urn:microsoft.com/office/officeart/2009/3/layout/DescendingProcess"/>
    <dgm:cxn modelId="{D311D92A-D616-4340-9999-710E3DDB2211}" type="presParOf" srcId="{3A229044-DAA2-42EB-BDF0-D0141BCD8490}" destId="{A2E2FB6C-D2E0-41BA-84D5-0310F4FFA657}" srcOrd="0" destOrd="0" presId="urn:microsoft.com/office/officeart/2009/3/layout/DescendingProcess"/>
    <dgm:cxn modelId="{DE80948C-805F-41FE-8BFB-2BAD1FB32F49}" type="presParOf" srcId="{3A229044-DAA2-42EB-BDF0-D0141BCD8490}" destId="{5BE09609-93A9-4D97-9093-89A092428F5A}" srcOrd="1" destOrd="0" presId="urn:microsoft.com/office/officeart/2009/3/layout/Descending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2FB6C-D2E0-41BA-84D5-0310F4FFA657}">
      <dsp:nvSpPr>
        <dsp:cNvPr id="0" name=""/>
        <dsp:cNvSpPr/>
      </dsp:nvSpPr>
      <dsp:spPr>
        <a:xfrm>
          <a:off x="622796" y="147015"/>
          <a:ext cx="777333" cy="949275"/>
        </a:xfrm>
        <a:prstGeom prst="swooshArrow">
          <a:avLst>
            <a:gd name="adj1" fmla="val 16310"/>
            <a:gd name="adj2" fmla="val 31370"/>
          </a:avLst>
        </a:prstGeom>
        <a:solidFill>
          <a:schemeClr val="accent2">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5BE09609-93A9-4D97-9093-89A092428F5A}">
      <dsp:nvSpPr>
        <dsp:cNvPr id="0" name=""/>
        <dsp:cNvSpPr/>
      </dsp:nvSpPr>
      <dsp:spPr>
        <a:xfrm>
          <a:off x="1452365" y="135589"/>
          <a:ext cx="709107" cy="289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b" anchorCtr="0">
          <a:noAutofit/>
        </a:bodyPr>
        <a:lstStyle/>
        <a:p>
          <a:pPr lvl="0" algn="ctr" defTabSz="400050">
            <a:lnSpc>
              <a:spcPct val="90000"/>
            </a:lnSpc>
            <a:spcBef>
              <a:spcPct val="0"/>
            </a:spcBef>
            <a:spcAft>
              <a:spcPct val="35000"/>
            </a:spcAft>
          </a:pPr>
          <a:r>
            <a:rPr lang="en-US" sz="900" b="1" i="1" kern="1200" dirty="0" smtClean="0"/>
            <a:t>“Highlander Promise”</a:t>
          </a:r>
          <a:endParaRPr lang="en-US" sz="900" b="1" i="1" kern="1200" dirty="0"/>
        </a:p>
      </dsp:txBody>
      <dsp:txXfrm>
        <a:off x="1452365" y="135589"/>
        <a:ext cx="709107" cy="289287"/>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45F3E-41E4-2C41-936A-E2378EDD983E}" type="datetimeFigureOut">
              <a:rPr lang="en-US" smtClean="0"/>
              <a:t>9/24/2014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B90A52-A6B9-5548-A3DC-6164F2DA66B6}" type="slidenum">
              <a:rPr lang="en-US" smtClean="0"/>
              <a:t>‹#›</a:t>
            </a:fld>
            <a:endParaRPr lang="en-US"/>
          </a:p>
        </p:txBody>
      </p:sp>
    </p:spTree>
    <p:extLst>
      <p:ext uri="{BB962C8B-B14F-4D97-AF65-F5344CB8AC3E}">
        <p14:creationId xmlns:p14="http://schemas.microsoft.com/office/powerpoint/2010/main" val="17861284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200400" y="201217"/>
            <a:ext cx="5655833" cy="23635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01216"/>
            <a:ext cx="182880" cy="29151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3156697"/>
            <a:ext cx="5458968" cy="786513"/>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3200400" y="3943350"/>
            <a:ext cx="5458968" cy="466344"/>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292894"/>
            <a:ext cx="5504688" cy="273844"/>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F95B457-1658-714E-B140-AF84DDFE460A}" type="datetimeFigureOut">
              <a:rPr lang="en-US" smtClean="0"/>
              <a:t>9/24/2014</a:t>
            </a:fld>
            <a:endParaRPr lang="en-US"/>
          </a:p>
        </p:txBody>
      </p:sp>
      <p:sp>
        <p:nvSpPr>
          <p:cNvPr id="5" name="Footer Placeholder 4"/>
          <p:cNvSpPr>
            <a:spLocks noGrp="1"/>
          </p:cNvSpPr>
          <p:nvPr>
            <p:ph type="ftr" sz="quarter" idx="11"/>
          </p:nvPr>
        </p:nvSpPr>
        <p:spPr>
          <a:xfrm>
            <a:off x="3218688" y="4767263"/>
            <a:ext cx="4736592" cy="273844"/>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4767263"/>
            <a:ext cx="685800" cy="273844"/>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AC3D4164-504D-854E-9475-2B1369B1EB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685800"/>
            <a:ext cx="7391401" cy="85725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1660922"/>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F95B457-1658-714E-B140-AF84DDFE460A}"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9" name="Content Placeholder 2"/>
          <p:cNvSpPr>
            <a:spLocks noGrp="1"/>
          </p:cNvSpPr>
          <p:nvPr>
            <p:ph sz="half" idx="13"/>
          </p:nvPr>
        </p:nvSpPr>
        <p:spPr>
          <a:xfrm>
            <a:off x="4282440" y="3168730"/>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1660922"/>
            <a:ext cx="3566160" cy="29337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685800"/>
            <a:ext cx="7391401" cy="85725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1660922"/>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F95B457-1658-714E-B140-AF84DDFE460A}"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9" name="Content Placeholder 2"/>
          <p:cNvSpPr>
            <a:spLocks noGrp="1"/>
          </p:cNvSpPr>
          <p:nvPr>
            <p:ph sz="half" idx="13"/>
          </p:nvPr>
        </p:nvSpPr>
        <p:spPr>
          <a:xfrm>
            <a:off x="4282440" y="3168730"/>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1660922"/>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3168730"/>
            <a:ext cx="3566160"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F95B457-1658-714E-B140-AF84DDFE460A}"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9" y="201216"/>
            <a:ext cx="718073" cy="4251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F95B457-1658-714E-B140-AF84DDFE460A}" type="datetimeFigureOut">
              <a:rPr lang="en-US" smtClean="0"/>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9" y="201216"/>
            <a:ext cx="718073" cy="4251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746312"/>
            <a:ext cx="3566160" cy="776568"/>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742951"/>
            <a:ext cx="3566160" cy="385167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1543050"/>
            <a:ext cx="3566160" cy="27432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5B457-1658-714E-B140-AF84DDFE460A}"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01216"/>
            <a:ext cx="4114800" cy="4251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746312"/>
            <a:ext cx="3566160" cy="776568"/>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1543050"/>
            <a:ext cx="3566160" cy="27432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4593011"/>
            <a:ext cx="1752600" cy="273844"/>
          </a:xfrm>
        </p:spPr>
        <p:txBody>
          <a:bodyPr/>
          <a:lstStyle>
            <a:lvl1pPr algn="l">
              <a:defRPr/>
            </a:lvl1pPr>
          </a:lstStyle>
          <a:p>
            <a:fld id="{0F95B457-1658-714E-B140-AF84DDFE460A}" type="datetimeFigureOut">
              <a:rPr lang="en-US" smtClean="0"/>
              <a:t>9/24/2014</a:t>
            </a:fld>
            <a:endParaRPr lang="en-US"/>
          </a:p>
        </p:txBody>
      </p:sp>
      <p:sp>
        <p:nvSpPr>
          <p:cNvPr id="6" name="Footer Placeholder 5"/>
          <p:cNvSpPr>
            <a:spLocks noGrp="1"/>
          </p:cNvSpPr>
          <p:nvPr>
            <p:ph type="ftr" sz="quarter" idx="11"/>
          </p:nvPr>
        </p:nvSpPr>
        <p:spPr>
          <a:xfrm>
            <a:off x="174812" y="4767263"/>
            <a:ext cx="3863788" cy="273844"/>
          </a:xfrm>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10" name="Picture Placeholder 9"/>
          <p:cNvSpPr>
            <a:spLocks noGrp="1"/>
          </p:cNvSpPr>
          <p:nvPr>
            <p:ph type="pic" sz="quarter" idx="13"/>
          </p:nvPr>
        </p:nvSpPr>
        <p:spPr>
          <a:xfrm>
            <a:off x="4760258" y="742950"/>
            <a:ext cx="4096512" cy="420886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6" y="201216"/>
            <a:ext cx="1639457" cy="2729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3200400"/>
            <a:ext cx="6477000" cy="425054"/>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01216"/>
            <a:ext cx="6858000" cy="27294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3630706"/>
            <a:ext cx="6475412" cy="978203"/>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5B457-1658-714E-B140-AF84DDFE460A}"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2" y="201216"/>
            <a:ext cx="720761" cy="2729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3200400"/>
            <a:ext cx="6477000" cy="425054"/>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01216"/>
            <a:ext cx="3006726" cy="27294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3630706"/>
            <a:ext cx="6475412" cy="978203"/>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5B457-1658-714E-B140-AF84DDFE460A}"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10" name="Picture Placeholder 2"/>
          <p:cNvSpPr>
            <a:spLocks noGrp="1"/>
          </p:cNvSpPr>
          <p:nvPr>
            <p:ph type="pic" idx="13"/>
          </p:nvPr>
        </p:nvSpPr>
        <p:spPr>
          <a:xfrm>
            <a:off x="3352800" y="201216"/>
            <a:ext cx="4701988" cy="13317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1598952"/>
            <a:ext cx="2304288" cy="13317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1598952"/>
            <a:ext cx="2304288" cy="13317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01216"/>
            <a:ext cx="1645920"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F95B457-1658-714E-B140-AF84DDFE460A}"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9" y="201216"/>
            <a:ext cx="718073" cy="4251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800" y="776569"/>
            <a:ext cx="1322295" cy="3818054"/>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776568"/>
            <a:ext cx="6019800" cy="38323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F95B457-1658-714E-B140-AF84DDFE460A}"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69968" y="125611"/>
            <a:ext cx="1591444" cy="10886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48118" y="1397594"/>
            <a:ext cx="6508377" cy="857250"/>
          </a:xfrm>
        </p:spPr>
        <p:txBody>
          <a:bodyPr/>
          <a:lstStyle/>
          <a:p>
            <a:r>
              <a:rPr lang="en-US" smtClean="0"/>
              <a:t>Click to edit Master title style</a:t>
            </a:r>
            <a:endParaRPr/>
          </a:p>
        </p:txBody>
      </p:sp>
      <p:sp>
        <p:nvSpPr>
          <p:cNvPr id="3" name="Content Placeholder 2"/>
          <p:cNvSpPr>
            <a:spLocks noGrp="1"/>
          </p:cNvSpPr>
          <p:nvPr>
            <p:ph idx="1"/>
          </p:nvPr>
        </p:nvSpPr>
        <p:spPr>
          <a:xfrm>
            <a:off x="1748118" y="2376138"/>
            <a:ext cx="6508377" cy="2208017"/>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4767263"/>
            <a:ext cx="1752600" cy="273844"/>
          </a:xfrm>
        </p:spPr>
        <p:txBody>
          <a:bodyPr/>
          <a:lstStyle/>
          <a:p>
            <a:r>
              <a:rPr lang="en-US" dirty="0" smtClean="0"/>
              <a:t>2/3/2014</a:t>
            </a:r>
            <a:endParaRPr lang="en-US" dirty="0"/>
          </a:p>
        </p:txBody>
      </p:sp>
      <p:sp>
        <p:nvSpPr>
          <p:cNvPr id="5" name="Footer Placeholder 4"/>
          <p:cNvSpPr>
            <a:spLocks noGrp="1"/>
          </p:cNvSpPr>
          <p:nvPr>
            <p:ph type="ftr" sz="quarter" idx="11"/>
          </p:nvPr>
        </p:nvSpPr>
        <p:spPr/>
        <p:txBody>
          <a:bodyPr/>
          <a:lstStyle/>
          <a:p>
            <a:r>
              <a:rPr lang="en-US" dirty="0" smtClean="0"/>
              <a:t>BOV Academic Affairs Committee</a:t>
            </a:r>
            <a:endParaRPr lang="en-US" dirty="0"/>
          </a:p>
        </p:txBody>
      </p:sp>
      <p:sp>
        <p:nvSpPr>
          <p:cNvPr id="6" name="Slide Number Placeholder 5"/>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7532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124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19511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313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3516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62522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15044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20235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24006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57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01216"/>
            <a:ext cx="5669280" cy="1759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3128962"/>
            <a:ext cx="5457919" cy="814388"/>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3943349"/>
            <a:ext cx="5457918" cy="463924"/>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1" y="292474"/>
            <a:ext cx="5499847" cy="273844"/>
          </a:xfrm>
        </p:spPr>
        <p:txBody>
          <a:bodyPr/>
          <a:lstStyle>
            <a:lvl1pPr>
              <a:defRPr sz="2200" b="0" baseline="0">
                <a:solidFill>
                  <a:schemeClr val="bg1"/>
                </a:solidFill>
              </a:defRPr>
            </a:lvl1pPr>
          </a:lstStyle>
          <a:p>
            <a:fld id="{0F95B457-1658-714E-B140-AF84DDFE460A}" type="datetimeFigureOut">
              <a:rPr lang="en-US" smtClean="0"/>
              <a:t>9/24/2014</a:t>
            </a:fld>
            <a:endParaRPr lang="en-US"/>
          </a:p>
        </p:txBody>
      </p:sp>
      <p:sp>
        <p:nvSpPr>
          <p:cNvPr id="5" name="Footer Placeholder 4"/>
          <p:cNvSpPr>
            <a:spLocks noGrp="1"/>
          </p:cNvSpPr>
          <p:nvPr>
            <p:ph type="ftr" sz="quarter" idx="11"/>
          </p:nvPr>
        </p:nvSpPr>
        <p:spPr>
          <a:xfrm>
            <a:off x="3213847" y="4767263"/>
            <a:ext cx="4734112" cy="273844"/>
          </a:xfrm>
        </p:spPr>
        <p:txBody>
          <a:bodyPr/>
          <a:lstStyle/>
          <a:p>
            <a:endParaRPr lang="en-US"/>
          </a:p>
        </p:txBody>
      </p:sp>
      <p:sp>
        <p:nvSpPr>
          <p:cNvPr id="6" name="Slide Number Placeholder 5"/>
          <p:cNvSpPr>
            <a:spLocks noGrp="1"/>
          </p:cNvSpPr>
          <p:nvPr>
            <p:ph type="sldNum" sz="quarter" idx="12"/>
          </p:nvPr>
        </p:nvSpPr>
        <p:spPr>
          <a:xfrm>
            <a:off x="8265459" y="4767263"/>
            <a:ext cx="685800" cy="273844"/>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AC3D4164-504D-854E-9475-2B1369B1EBD6}" type="slidenum">
              <a:rPr lang="en-US" smtClean="0"/>
              <a:t>‹#›</a:t>
            </a:fld>
            <a:endParaRPr lang="en-US"/>
          </a:p>
        </p:txBody>
      </p:sp>
      <p:sp>
        <p:nvSpPr>
          <p:cNvPr id="9" name="Picture Placeholder 8"/>
          <p:cNvSpPr>
            <a:spLocks noGrp="1"/>
          </p:cNvSpPr>
          <p:nvPr>
            <p:ph type="pic" sz="quarter" idx="13"/>
          </p:nvPr>
        </p:nvSpPr>
        <p:spPr>
          <a:xfrm>
            <a:off x="3200401" y="2158253"/>
            <a:ext cx="5646867" cy="96012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01216"/>
            <a:ext cx="182880" cy="29151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D8E1C-7B51-42B6-B60B-53232C573632}" type="datetimeFigureOut">
              <a:rPr lang="en-US" smtClean="0">
                <a:solidFill>
                  <a:prstClr val="black">
                    <a:tint val="75000"/>
                  </a:prstClr>
                </a:solidFill>
              </a:rPr>
              <a:pPr/>
              <a:t>9/24/2014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9985535-42CD-49D0-A910-5373124D1A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630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01216"/>
            <a:ext cx="1645920"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4" y="685800"/>
            <a:ext cx="6508377" cy="857250"/>
          </a:xfrm>
        </p:spPr>
        <p:txBody>
          <a:bodyPr/>
          <a:lstStyle/>
          <a:p>
            <a:r>
              <a:rPr lang="en-US" smtClean="0"/>
              <a:t>Click to edit Master title style</a:t>
            </a:r>
            <a:endParaRPr/>
          </a:p>
        </p:txBody>
      </p:sp>
      <p:sp>
        <p:nvSpPr>
          <p:cNvPr id="3" name="Content Placeholder 2"/>
          <p:cNvSpPr>
            <a:spLocks noGrp="1"/>
          </p:cNvSpPr>
          <p:nvPr>
            <p:ph idx="1"/>
          </p:nvPr>
        </p:nvSpPr>
        <p:spPr>
          <a:xfrm>
            <a:off x="2178424" y="1657351"/>
            <a:ext cx="6508377" cy="293727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4767263"/>
            <a:ext cx="1752600" cy="273844"/>
          </a:xfrm>
        </p:spPr>
        <p:txBody>
          <a:bodyPr/>
          <a:lstStyle/>
          <a:p>
            <a:fld id="{0F95B457-1658-714E-B140-AF84DDFE460A}" type="datetimeFigureOut">
              <a:rPr lang="en-US" smtClean="0"/>
              <a:t>9/24/2014</a:t>
            </a:fld>
            <a:endParaRPr lang="en-US"/>
          </a:p>
        </p:txBody>
      </p:sp>
      <p:sp>
        <p:nvSpPr>
          <p:cNvPr id="5" name="Footer Placeholder 4"/>
          <p:cNvSpPr>
            <a:spLocks noGrp="1"/>
          </p:cNvSpPr>
          <p:nvPr>
            <p:ph type="ftr" sz="quarter" idx="11"/>
          </p:nvPr>
        </p:nvSpPr>
        <p:spPr>
          <a:xfrm>
            <a:off x="2178423" y="4767263"/>
            <a:ext cx="4926852" cy="273844"/>
          </a:xfrm>
        </p:spPr>
        <p:txBody>
          <a:bodyPr/>
          <a:lstStyle/>
          <a:p>
            <a:endParaRPr lang="en-US"/>
          </a:p>
        </p:txBody>
      </p:sp>
      <p:sp>
        <p:nvSpPr>
          <p:cNvPr id="6" name="Slide Number Placeholder 5"/>
          <p:cNvSpPr>
            <a:spLocks noGrp="1"/>
          </p:cNvSpPr>
          <p:nvPr>
            <p:ph type="sldNum" sz="quarter" idx="12"/>
          </p:nvPr>
        </p:nvSpPr>
        <p:spPr>
          <a:xfrm>
            <a:off x="331694" y="270762"/>
            <a:ext cx="506506" cy="273844"/>
          </a:xfrm>
        </p:spPr>
        <p:txBody>
          <a:bodyPr/>
          <a:lstStyle/>
          <a:p>
            <a:fld id="{AC3D4164-504D-854E-9475-2B1369B1EBD6}" type="slidenum">
              <a:rPr lang="en-US" smtClean="0"/>
              <a:t>‹#›</a:t>
            </a:fld>
            <a:endParaRPr lang="en-US"/>
          </a:p>
        </p:txBody>
      </p:sp>
      <p:sp>
        <p:nvSpPr>
          <p:cNvPr id="9" name="Picture Placeholder 8"/>
          <p:cNvSpPr>
            <a:spLocks noGrp="1"/>
          </p:cNvSpPr>
          <p:nvPr>
            <p:ph type="pic" sz="quarter" idx="13"/>
          </p:nvPr>
        </p:nvSpPr>
        <p:spPr>
          <a:xfrm>
            <a:off x="269875" y="1482539"/>
            <a:ext cx="1645920" cy="3469341"/>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3" y="201216"/>
            <a:ext cx="1099073" cy="4762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2571750"/>
            <a:ext cx="4966446" cy="1048871"/>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3618310"/>
            <a:ext cx="4966446" cy="9906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4767263"/>
            <a:ext cx="1622612" cy="273844"/>
          </a:xfrm>
        </p:spPr>
        <p:txBody>
          <a:bodyPr/>
          <a:lstStyle/>
          <a:p>
            <a:fld id="{0F95B457-1658-714E-B140-AF84DDFE460A}" type="datetimeFigureOut">
              <a:rPr lang="en-US" smtClean="0"/>
              <a:t>9/24/2014</a:t>
            </a:fld>
            <a:endParaRPr lang="en-US"/>
          </a:p>
        </p:txBody>
      </p:sp>
      <p:sp>
        <p:nvSpPr>
          <p:cNvPr id="5" name="Footer Placeholder 4"/>
          <p:cNvSpPr>
            <a:spLocks noGrp="1"/>
          </p:cNvSpPr>
          <p:nvPr>
            <p:ph type="ftr" sz="quarter" idx="11"/>
          </p:nvPr>
        </p:nvSpPr>
        <p:spPr>
          <a:xfrm>
            <a:off x="174812" y="4767263"/>
            <a:ext cx="5311588" cy="273844"/>
          </a:xfrm>
        </p:spPr>
        <p:txBody>
          <a:bodyPr/>
          <a:lstStyle/>
          <a:p>
            <a:endParaRPr lang="en-US"/>
          </a:p>
        </p:txBody>
      </p:sp>
      <p:sp>
        <p:nvSpPr>
          <p:cNvPr id="6" name="Slide Number Placeholder 5"/>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3580279"/>
            <a:ext cx="2971800" cy="13834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2571751"/>
            <a:ext cx="4966446" cy="1048871"/>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3618310"/>
            <a:ext cx="4966446" cy="9906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4578724"/>
            <a:ext cx="506506" cy="273844"/>
          </a:xfrm>
        </p:spPr>
        <p:txBody>
          <a:bodyPr/>
          <a:lstStyle/>
          <a:p>
            <a:fld id="{AC3D4164-504D-854E-9475-2B1369B1EBD6}" type="slidenum">
              <a:rPr lang="en-US" smtClean="0"/>
              <a:t>‹#›</a:t>
            </a:fld>
            <a:endParaRPr lang="en-US"/>
          </a:p>
        </p:txBody>
      </p:sp>
      <p:sp>
        <p:nvSpPr>
          <p:cNvPr id="9" name="Picture Placeholder 8"/>
          <p:cNvSpPr>
            <a:spLocks noGrp="1"/>
          </p:cNvSpPr>
          <p:nvPr>
            <p:ph type="pic" sz="quarter" idx="13"/>
          </p:nvPr>
        </p:nvSpPr>
        <p:spPr>
          <a:xfrm>
            <a:off x="269874" y="201216"/>
            <a:ext cx="2971800" cy="33289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685800"/>
            <a:ext cx="7391401" cy="85725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1660922"/>
            <a:ext cx="3566160" cy="29337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1660922"/>
            <a:ext cx="3566160" cy="29337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F95B457-1658-714E-B140-AF84DDFE460A}"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685800"/>
            <a:ext cx="7388352" cy="85725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540599"/>
            <a:ext cx="3566160" cy="47982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17059"/>
            <a:ext cx="3566160" cy="2577563"/>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1540599"/>
            <a:ext cx="3566160" cy="47982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017059"/>
            <a:ext cx="3566160" cy="2577563"/>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F95B457-1658-714E-B140-AF84DDFE460A}" type="datetimeFigureOut">
              <a:rPr lang="en-US" smtClean="0"/>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D4164-504D-854E-9475-2B1369B1EB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9" y="201216"/>
            <a:ext cx="718073" cy="1234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685800"/>
            <a:ext cx="7391401" cy="85725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1660922"/>
            <a:ext cx="7396163"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F95B457-1658-714E-B140-AF84DDFE460A}"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D4164-504D-854E-9475-2B1369B1EBD6}" type="slidenum">
              <a:rPr lang="en-US" smtClean="0"/>
              <a:t>‹#›</a:t>
            </a:fld>
            <a:endParaRPr lang="en-US"/>
          </a:p>
        </p:txBody>
      </p:sp>
      <p:sp>
        <p:nvSpPr>
          <p:cNvPr id="9" name="Content Placeholder 2"/>
          <p:cNvSpPr>
            <a:spLocks noGrp="1"/>
          </p:cNvSpPr>
          <p:nvPr>
            <p:ph sz="half" idx="13"/>
          </p:nvPr>
        </p:nvSpPr>
        <p:spPr>
          <a:xfrm>
            <a:off x="457200" y="3168730"/>
            <a:ext cx="7396163" cy="144018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4499" y="1397594"/>
            <a:ext cx="6508377" cy="85725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1294499" y="2386606"/>
            <a:ext cx="6508377" cy="220801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7198659" y="4767263"/>
            <a:ext cx="1752600" cy="273844"/>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F95B457-1658-714E-B140-AF84DDFE460A}" type="datetimeFigureOut">
              <a:rPr lang="en-US" smtClean="0"/>
              <a:t>9/24/2014</a:t>
            </a:fld>
            <a:endParaRPr lang="en-US"/>
          </a:p>
        </p:txBody>
      </p:sp>
      <p:sp>
        <p:nvSpPr>
          <p:cNvPr id="5" name="Footer Placeholder 4"/>
          <p:cNvSpPr>
            <a:spLocks noGrp="1"/>
          </p:cNvSpPr>
          <p:nvPr>
            <p:ph type="ftr" sz="quarter" idx="3"/>
          </p:nvPr>
        </p:nvSpPr>
        <p:spPr>
          <a:xfrm>
            <a:off x="174812" y="4767263"/>
            <a:ext cx="6007100" cy="273844"/>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270762"/>
            <a:ext cx="506506" cy="273844"/>
          </a:xfrm>
          <a:prstGeom prst="rect">
            <a:avLst/>
          </a:prstGeom>
        </p:spPr>
        <p:txBody>
          <a:bodyPr vert="horz" lIns="91440" tIns="45720" rIns="91440" bIns="45720" rtlCol="0" anchor="ctr"/>
          <a:lstStyle>
            <a:lvl1pPr algn="r">
              <a:defRPr sz="2200" b="1">
                <a:solidFill>
                  <a:schemeClr val="bg1"/>
                </a:solidFill>
              </a:defRPr>
            </a:lvl1pPr>
          </a:lstStyle>
          <a:p>
            <a:fld id="{AC3D4164-504D-854E-9475-2B1369B1EBD6}" type="slidenum">
              <a:rPr lang="en-US" smtClean="0"/>
              <a:t>‹#›</a:t>
            </a:fld>
            <a:endParaRPr lang="en-US" dirty="0"/>
          </a:p>
        </p:txBody>
      </p:sp>
      <p:pic>
        <p:nvPicPr>
          <p:cNvPr id="7" name="Picture 6"/>
          <p:cNvPicPr>
            <a:picLocks noChangeAspect="1"/>
          </p:cNvPicPr>
          <p:nvPr userDrawn="1"/>
        </p:nvPicPr>
        <p:blipFill>
          <a:blip r:embed="rId21"/>
          <a:stretch>
            <a:fillRect/>
          </a:stretch>
        </p:blipFill>
        <p:spPr>
          <a:xfrm>
            <a:off x="603534" y="197490"/>
            <a:ext cx="1381928" cy="912073"/>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BECD8E1C-7B51-42B6-B60B-53232C573632}" type="datetimeFigureOut">
              <a:rPr lang="en-US" smtClean="0">
                <a:solidFill>
                  <a:prstClr val="black">
                    <a:tint val="75000"/>
                  </a:prstClr>
                </a:solidFill>
              </a:rPr>
              <a:pPr defTabSz="914400"/>
              <a:t>9/24/2014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19985535-42CD-49D0-A910-5373124D1A15}"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71250454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0.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chev.edu/Reportstats/TuitionFees/2014-15TFRepor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3523666"/>
            <a:ext cx="5458968" cy="786513"/>
          </a:xfrm>
        </p:spPr>
        <p:txBody>
          <a:bodyPr>
            <a:normAutofit fontScale="90000"/>
          </a:bodyPr>
          <a:lstStyle/>
          <a:p>
            <a:r>
              <a:rPr lang="en-US" dirty="0" smtClean="0"/>
              <a:t>Board of Visitors Presentation</a:t>
            </a:r>
            <a:endParaRPr lang="en-US" dirty="0"/>
          </a:p>
        </p:txBody>
      </p:sp>
      <p:sp>
        <p:nvSpPr>
          <p:cNvPr id="3" name="Subtitle 2"/>
          <p:cNvSpPr>
            <a:spLocks noGrp="1"/>
          </p:cNvSpPr>
          <p:nvPr>
            <p:ph type="subTitle" idx="1"/>
          </p:nvPr>
        </p:nvSpPr>
        <p:spPr>
          <a:xfrm>
            <a:off x="3200400" y="4409694"/>
            <a:ext cx="5458968" cy="466344"/>
          </a:xfrm>
        </p:spPr>
        <p:txBody>
          <a:bodyPr>
            <a:normAutofit fontScale="92500" lnSpcReduction="20000"/>
          </a:bodyPr>
          <a:lstStyle/>
          <a:p>
            <a:r>
              <a:rPr lang="en-US" dirty="0" smtClean="0"/>
              <a:t>September18, 2014</a:t>
            </a:r>
          </a:p>
          <a:p>
            <a:r>
              <a:rPr lang="en-US" dirty="0" smtClean="0"/>
              <a:t>Jerry Kopf, President of the Faculty Senate</a:t>
            </a:r>
            <a:endParaRPr lang="en-US" dirty="0"/>
          </a:p>
        </p:txBody>
      </p:sp>
    </p:spTree>
    <p:extLst>
      <p:ext uri="{BB962C8B-B14F-4D97-AF65-F5344CB8AC3E}">
        <p14:creationId xmlns:p14="http://schemas.microsoft.com/office/powerpoint/2010/main" val="72961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593695" y="2928223"/>
            <a:ext cx="2438400" cy="1754326"/>
          </a:xfrm>
          <a:prstGeom prst="rect">
            <a:avLst/>
          </a:prstGeom>
          <a:solidFill>
            <a:schemeClr val="accent1">
              <a:lumMod val="60000"/>
              <a:lumOff val="40000"/>
            </a:schemeClr>
          </a:solidFill>
          <a:ln>
            <a:solidFill>
              <a:schemeClr val="tx1"/>
            </a:solidFill>
          </a:ln>
        </p:spPr>
        <p:txBody>
          <a:bodyPr wrap="square" rtlCol="0">
            <a:spAutoFit/>
          </a:bodyPr>
          <a:lstStyle/>
          <a:p>
            <a:pPr defTabSz="914400"/>
            <a:endParaRPr lang="en-US" dirty="0" smtClean="0">
              <a:solidFill>
                <a:prstClr val="black"/>
              </a:solidFill>
            </a:endParaRPr>
          </a:p>
          <a:p>
            <a:pPr defTabSz="914400"/>
            <a:endParaRPr lang="en-US" dirty="0">
              <a:solidFill>
                <a:prstClr val="black"/>
              </a:solidFill>
            </a:endParaRPr>
          </a:p>
          <a:p>
            <a:pPr defTabSz="914400"/>
            <a:endParaRPr lang="en-US" dirty="0" smtClean="0">
              <a:solidFill>
                <a:prstClr val="black"/>
              </a:solidFill>
            </a:endParaRPr>
          </a:p>
          <a:p>
            <a:pPr defTabSz="914400"/>
            <a:endParaRPr lang="en-US" dirty="0">
              <a:solidFill>
                <a:prstClr val="black"/>
              </a:solidFill>
            </a:endParaRPr>
          </a:p>
          <a:p>
            <a:pPr defTabSz="914400"/>
            <a:endParaRPr lang="en-US" dirty="0" smtClean="0">
              <a:solidFill>
                <a:prstClr val="black"/>
              </a:solidFill>
            </a:endParaRPr>
          </a:p>
          <a:p>
            <a:pPr defTabSz="914400"/>
            <a:endParaRPr lang="en-US" dirty="0">
              <a:solidFill>
                <a:prstClr val="black"/>
              </a:solidFill>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4773" y="2995679"/>
            <a:ext cx="476246" cy="330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057403" y="3326124"/>
            <a:ext cx="1523999" cy="7238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6" name="TextBox 5"/>
          <p:cNvSpPr txBox="1"/>
          <p:nvPr/>
        </p:nvSpPr>
        <p:spPr>
          <a:xfrm>
            <a:off x="152400" y="85920"/>
            <a:ext cx="1066800" cy="6494085"/>
          </a:xfrm>
          <a:prstGeom prst="rect">
            <a:avLst/>
          </a:prstGeom>
          <a:noFill/>
        </p:spPr>
        <p:txBody>
          <a:bodyPr wrap="square" rtlCol="0">
            <a:spAutoFit/>
          </a:bodyPr>
          <a:lstStyle/>
          <a:p>
            <a:pPr defTabSz="914400"/>
            <a:r>
              <a:rPr lang="en-US" sz="1600" b="1" u="sng" dirty="0" smtClean="0">
                <a:solidFill>
                  <a:prstClr val="black"/>
                </a:solidFill>
              </a:rPr>
              <a:t>Year</a:t>
            </a:r>
          </a:p>
          <a:p>
            <a:pPr defTabSz="914400"/>
            <a:r>
              <a:rPr lang="en-US" sz="1400" b="1" dirty="0">
                <a:solidFill>
                  <a:prstClr val="black"/>
                </a:solidFill>
              </a:rPr>
              <a:t> </a:t>
            </a:r>
            <a:r>
              <a:rPr lang="en-US" sz="1400" b="1" dirty="0" smtClean="0">
                <a:solidFill>
                  <a:prstClr val="black"/>
                </a:solidFill>
              </a:rPr>
              <a:t>    (2032) *</a:t>
            </a:r>
          </a:p>
          <a:p>
            <a:pPr defTabSz="914400"/>
            <a:r>
              <a:rPr lang="en-US" sz="1400" b="1" dirty="0" smtClean="0">
                <a:solidFill>
                  <a:prstClr val="black"/>
                </a:solidFill>
              </a:rPr>
              <a:t>20 (2030)</a:t>
            </a:r>
          </a:p>
          <a:p>
            <a:pPr defTabSz="914400"/>
            <a:r>
              <a:rPr lang="en-US" sz="1400" b="1" dirty="0" smtClean="0">
                <a:solidFill>
                  <a:prstClr val="black"/>
                </a:solidFill>
              </a:rPr>
              <a:t>19 (2029)</a:t>
            </a:r>
          </a:p>
          <a:p>
            <a:pPr defTabSz="914400"/>
            <a:r>
              <a:rPr lang="en-US" sz="1400" b="1" dirty="0" smtClean="0">
                <a:solidFill>
                  <a:prstClr val="black"/>
                </a:solidFill>
              </a:rPr>
              <a:t>18 (2028)</a:t>
            </a:r>
          </a:p>
          <a:p>
            <a:pPr defTabSz="914400"/>
            <a:r>
              <a:rPr lang="en-US" sz="1400" b="1" dirty="0" smtClean="0">
                <a:solidFill>
                  <a:prstClr val="black"/>
                </a:solidFill>
              </a:rPr>
              <a:t>17 (2027)</a:t>
            </a:r>
          </a:p>
          <a:p>
            <a:pPr defTabSz="914400"/>
            <a:r>
              <a:rPr lang="en-US" sz="1400" b="1" dirty="0" smtClean="0">
                <a:solidFill>
                  <a:prstClr val="black"/>
                </a:solidFill>
              </a:rPr>
              <a:t>16 (2026)</a:t>
            </a:r>
          </a:p>
          <a:p>
            <a:pPr defTabSz="914400"/>
            <a:r>
              <a:rPr lang="en-US" sz="1400" b="1" dirty="0" smtClean="0">
                <a:solidFill>
                  <a:prstClr val="black"/>
                </a:solidFill>
              </a:rPr>
              <a:t>15 (2025)</a:t>
            </a:r>
          </a:p>
          <a:p>
            <a:pPr defTabSz="914400"/>
            <a:r>
              <a:rPr lang="en-US" sz="1400" b="1" dirty="0" smtClean="0">
                <a:solidFill>
                  <a:prstClr val="black"/>
                </a:solidFill>
              </a:rPr>
              <a:t>14 (2024)</a:t>
            </a:r>
          </a:p>
          <a:p>
            <a:pPr defTabSz="914400"/>
            <a:r>
              <a:rPr lang="en-US" sz="1400" b="1" dirty="0" smtClean="0">
                <a:solidFill>
                  <a:prstClr val="black"/>
                </a:solidFill>
              </a:rPr>
              <a:t>13 (2023)</a:t>
            </a:r>
          </a:p>
          <a:p>
            <a:pPr defTabSz="914400"/>
            <a:r>
              <a:rPr lang="en-US" sz="1400" b="1" dirty="0" smtClean="0">
                <a:solidFill>
                  <a:prstClr val="black"/>
                </a:solidFill>
              </a:rPr>
              <a:t>12 (2022)</a:t>
            </a:r>
          </a:p>
          <a:p>
            <a:pPr defTabSz="914400"/>
            <a:r>
              <a:rPr lang="en-US" sz="1400" b="1" dirty="0" smtClean="0">
                <a:solidFill>
                  <a:prstClr val="black"/>
                </a:solidFill>
              </a:rPr>
              <a:t>11 (2021)</a:t>
            </a:r>
          </a:p>
          <a:p>
            <a:pPr defTabSz="914400"/>
            <a:r>
              <a:rPr lang="en-US" sz="1400" b="1" dirty="0" smtClean="0">
                <a:solidFill>
                  <a:prstClr val="black"/>
                </a:solidFill>
              </a:rPr>
              <a:t>10 (2020)</a:t>
            </a:r>
          </a:p>
          <a:p>
            <a:pPr defTabSz="914400"/>
            <a:r>
              <a:rPr lang="en-US" sz="1400" b="1" dirty="0" smtClean="0">
                <a:solidFill>
                  <a:prstClr val="black"/>
                </a:solidFill>
              </a:rPr>
              <a:t>9   (2019)</a:t>
            </a:r>
          </a:p>
          <a:p>
            <a:pPr defTabSz="914400"/>
            <a:r>
              <a:rPr lang="en-US" sz="1400" b="1" dirty="0" smtClean="0">
                <a:solidFill>
                  <a:prstClr val="black"/>
                </a:solidFill>
              </a:rPr>
              <a:t>8   (2018)</a:t>
            </a:r>
          </a:p>
          <a:p>
            <a:pPr defTabSz="914400"/>
            <a:r>
              <a:rPr lang="en-US" sz="1400" b="1" dirty="0" smtClean="0">
                <a:solidFill>
                  <a:prstClr val="black"/>
                </a:solidFill>
              </a:rPr>
              <a:t>7   (2017)</a:t>
            </a:r>
          </a:p>
          <a:p>
            <a:pPr defTabSz="914400"/>
            <a:r>
              <a:rPr lang="en-US" sz="1400" b="1" dirty="0" smtClean="0">
                <a:solidFill>
                  <a:prstClr val="black"/>
                </a:solidFill>
              </a:rPr>
              <a:t>6   (2016)</a:t>
            </a:r>
          </a:p>
          <a:p>
            <a:pPr defTabSz="914400"/>
            <a:endParaRPr lang="en-US" sz="1600" b="1" dirty="0" smtClean="0">
              <a:solidFill>
                <a:prstClr val="black"/>
              </a:solidFill>
            </a:endParaRPr>
          </a:p>
          <a:p>
            <a:pPr defTabSz="914400"/>
            <a:endParaRPr lang="en-US" sz="1600" b="1" dirty="0" smtClean="0">
              <a:solidFill>
                <a:prstClr val="black"/>
              </a:solidFill>
            </a:endParaRPr>
          </a:p>
          <a:p>
            <a:pPr defTabSz="914400"/>
            <a:r>
              <a:rPr lang="en-US" sz="1600" b="1" dirty="0" smtClean="0">
                <a:solidFill>
                  <a:prstClr val="black"/>
                </a:solidFill>
              </a:rPr>
              <a:t>5  (2015)</a:t>
            </a:r>
          </a:p>
          <a:p>
            <a:pPr defTabSz="914400"/>
            <a:endParaRPr lang="en-US" sz="1600" b="1" dirty="0" smtClean="0">
              <a:solidFill>
                <a:prstClr val="black"/>
              </a:solidFill>
            </a:endParaRPr>
          </a:p>
          <a:p>
            <a:pPr defTabSz="914400"/>
            <a:r>
              <a:rPr lang="en-US" sz="1600" b="1" dirty="0" smtClean="0">
                <a:solidFill>
                  <a:prstClr val="black"/>
                </a:solidFill>
              </a:rPr>
              <a:t>4  (2014)</a:t>
            </a:r>
          </a:p>
          <a:p>
            <a:pPr defTabSz="914400"/>
            <a:endParaRPr lang="en-US" sz="1600" b="1" dirty="0" smtClean="0">
              <a:solidFill>
                <a:prstClr val="black"/>
              </a:solidFill>
            </a:endParaRPr>
          </a:p>
          <a:p>
            <a:pPr defTabSz="914400"/>
            <a:r>
              <a:rPr lang="en-US" sz="1600" b="1" dirty="0" smtClean="0">
                <a:solidFill>
                  <a:prstClr val="black"/>
                </a:solidFill>
              </a:rPr>
              <a:t>3  (2013)</a:t>
            </a:r>
          </a:p>
          <a:p>
            <a:pPr defTabSz="914400"/>
            <a:endParaRPr lang="en-US" sz="1600" b="1" dirty="0" smtClean="0">
              <a:solidFill>
                <a:prstClr val="black"/>
              </a:solidFill>
            </a:endParaRPr>
          </a:p>
          <a:p>
            <a:pPr defTabSz="914400"/>
            <a:endParaRPr lang="en-US" sz="1600" b="1" dirty="0" smtClean="0">
              <a:solidFill>
                <a:prstClr val="black"/>
              </a:solidFill>
            </a:endParaRPr>
          </a:p>
          <a:p>
            <a:pPr defTabSz="914400"/>
            <a:r>
              <a:rPr lang="en-US" sz="1600" b="1" dirty="0" smtClean="0">
                <a:solidFill>
                  <a:prstClr val="black"/>
                </a:solidFill>
              </a:rPr>
              <a:t>2  (2012)</a:t>
            </a:r>
          </a:p>
          <a:p>
            <a:pPr defTabSz="914400"/>
            <a:r>
              <a:rPr lang="en-US" sz="1600" b="1" dirty="0" smtClean="0">
                <a:solidFill>
                  <a:prstClr val="black"/>
                </a:solidFill>
              </a:rPr>
              <a:t>1  (2011)</a:t>
            </a:r>
          </a:p>
        </p:txBody>
      </p:sp>
      <p:sp>
        <p:nvSpPr>
          <p:cNvPr id="8" name="TextBox 7"/>
          <p:cNvSpPr txBox="1"/>
          <p:nvPr/>
        </p:nvSpPr>
        <p:spPr>
          <a:xfrm>
            <a:off x="1580125" y="4258694"/>
            <a:ext cx="2444906" cy="923330"/>
          </a:xfrm>
          <a:prstGeom prst="rect">
            <a:avLst/>
          </a:prstGeom>
          <a:solidFill>
            <a:schemeClr val="accent3">
              <a:lumMod val="75000"/>
            </a:schemeClr>
          </a:solidFill>
          <a:ln>
            <a:solidFill>
              <a:schemeClr val="tx1"/>
            </a:solidFill>
          </a:ln>
        </p:spPr>
        <p:txBody>
          <a:bodyPr wrap="square" rtlCol="0">
            <a:spAutoFit/>
          </a:bodyPr>
          <a:lstStyle/>
          <a:p>
            <a:pPr algn="ctr" defTabSz="914400"/>
            <a:r>
              <a:rPr lang="en-US" sz="1400" b="1" dirty="0">
                <a:solidFill>
                  <a:prstClr val="black"/>
                </a:solidFill>
              </a:rPr>
              <a:t>e</a:t>
            </a:r>
            <a:r>
              <a:rPr lang="en-US" sz="1400" b="1" dirty="0" smtClean="0">
                <a:solidFill>
                  <a:prstClr val="black"/>
                </a:solidFill>
              </a:rPr>
              <a:t>nrollment</a:t>
            </a:r>
          </a:p>
          <a:p>
            <a:pPr algn="ctr" defTabSz="914400"/>
            <a:r>
              <a:rPr lang="en-US" sz="1400" b="1" dirty="0" smtClean="0">
                <a:solidFill>
                  <a:prstClr val="black"/>
                </a:solidFill>
              </a:rPr>
              <a:t>faculty</a:t>
            </a:r>
          </a:p>
          <a:p>
            <a:pPr algn="ctr" defTabSz="914400"/>
            <a:r>
              <a:rPr lang="en-US" sz="1400" b="1" dirty="0" smtClean="0">
                <a:solidFill>
                  <a:prstClr val="black"/>
                </a:solidFill>
              </a:rPr>
              <a:t>SACS</a:t>
            </a:r>
          </a:p>
          <a:p>
            <a:pPr algn="ctr" defTabSz="914400"/>
            <a:endParaRPr lang="en-US" sz="1200" dirty="0">
              <a:solidFill>
                <a:prstClr val="black"/>
              </a:solidFill>
            </a:endParaRPr>
          </a:p>
        </p:txBody>
      </p:sp>
      <p:sp>
        <p:nvSpPr>
          <p:cNvPr id="9" name="TextBox 8"/>
          <p:cNvSpPr txBox="1"/>
          <p:nvPr/>
        </p:nvSpPr>
        <p:spPr>
          <a:xfrm>
            <a:off x="1600200" y="342900"/>
            <a:ext cx="2438400" cy="3447098"/>
          </a:xfrm>
          <a:prstGeom prst="rect">
            <a:avLst/>
          </a:prstGeom>
          <a:solidFill>
            <a:schemeClr val="bg2">
              <a:lumMod val="75000"/>
            </a:schemeClr>
          </a:solidFill>
          <a:ln>
            <a:solidFill>
              <a:schemeClr val="tx1"/>
            </a:solidFill>
          </a:ln>
        </p:spPr>
        <p:txBody>
          <a:bodyPr wrap="square" rtlCol="0">
            <a:spAutoFit/>
          </a:bodyPr>
          <a:lstStyle/>
          <a:p>
            <a:pPr defTabSz="914400"/>
            <a:endParaRPr lang="en-US" dirty="0" smtClean="0">
              <a:solidFill>
                <a:prstClr val="black"/>
              </a:solidFill>
            </a:endParaRPr>
          </a:p>
          <a:p>
            <a:pPr defTabSz="914400"/>
            <a:endParaRPr lang="en-US" dirty="0">
              <a:solidFill>
                <a:prstClr val="black"/>
              </a:solidFill>
            </a:endParaRPr>
          </a:p>
          <a:p>
            <a:pPr marL="285750" indent="-285750" defTabSz="914400">
              <a:buFont typeface="Arial" pitchFamily="34" charset="0"/>
              <a:buChar char="•"/>
            </a:pPr>
            <a:r>
              <a:rPr lang="en-US" sz="1600" dirty="0">
                <a:solidFill>
                  <a:prstClr val="black"/>
                </a:solidFill>
              </a:rPr>
              <a:t>c</a:t>
            </a:r>
            <a:r>
              <a:rPr lang="en-US" sz="1600" dirty="0" smtClean="0">
                <a:solidFill>
                  <a:prstClr val="black"/>
                </a:solidFill>
              </a:rPr>
              <a:t>ompetency-based programs</a:t>
            </a:r>
          </a:p>
          <a:p>
            <a:pPr marL="285750" indent="-285750" defTabSz="914400">
              <a:buFont typeface="Arial" pitchFamily="34" charset="0"/>
              <a:buChar char="•"/>
            </a:pPr>
            <a:endParaRPr lang="en-US" sz="1600" dirty="0">
              <a:solidFill>
                <a:prstClr val="black"/>
              </a:solidFill>
            </a:endParaRPr>
          </a:p>
          <a:p>
            <a:pPr marL="285750" indent="-285750" defTabSz="914400">
              <a:buFont typeface="Arial" pitchFamily="34" charset="0"/>
              <a:buChar char="•"/>
            </a:pPr>
            <a:r>
              <a:rPr lang="en-US" sz="1600" dirty="0" smtClean="0">
                <a:solidFill>
                  <a:prstClr val="black"/>
                </a:solidFill>
              </a:rPr>
              <a:t>focus on health disciplines and other professional programs</a:t>
            </a:r>
          </a:p>
          <a:p>
            <a:pPr marL="285750" indent="-285750" defTabSz="914400">
              <a:buFont typeface="Arial" pitchFamily="34" charset="0"/>
              <a:buChar char="•"/>
            </a:pPr>
            <a:endParaRPr lang="en-US" sz="1600" dirty="0">
              <a:solidFill>
                <a:prstClr val="black"/>
              </a:solidFill>
            </a:endParaRPr>
          </a:p>
          <a:p>
            <a:pPr marL="285750" indent="-285750" defTabSz="914400">
              <a:buFont typeface="Arial" pitchFamily="34" charset="0"/>
              <a:buChar char="•"/>
            </a:pPr>
            <a:r>
              <a:rPr lang="en-US" sz="1600" dirty="0" smtClean="0">
                <a:solidFill>
                  <a:prstClr val="black"/>
                </a:solidFill>
              </a:rPr>
              <a:t>online</a:t>
            </a:r>
          </a:p>
          <a:p>
            <a:pPr defTabSz="914400"/>
            <a:endParaRPr lang="en-US" dirty="0" smtClean="0">
              <a:solidFill>
                <a:prstClr val="black"/>
              </a:solidFill>
            </a:endParaRPr>
          </a:p>
          <a:p>
            <a:pPr defTabSz="914400"/>
            <a:endParaRPr lang="en-US" dirty="0" smtClean="0">
              <a:solidFill>
                <a:prstClr val="black"/>
              </a:solidFill>
            </a:endParaRPr>
          </a:p>
          <a:p>
            <a:pPr defTabSz="914400"/>
            <a:endParaRPr lang="en-US" dirty="0">
              <a:solidFill>
                <a:prstClr val="black"/>
              </a:solidFill>
            </a:endParaRPr>
          </a:p>
        </p:txBody>
      </p:sp>
      <p:sp>
        <p:nvSpPr>
          <p:cNvPr id="10" name="TextBox 9"/>
          <p:cNvSpPr txBox="1"/>
          <p:nvPr/>
        </p:nvSpPr>
        <p:spPr>
          <a:xfrm>
            <a:off x="1642579" y="4049927"/>
            <a:ext cx="2362199" cy="307777"/>
          </a:xfrm>
          <a:prstGeom prst="rect">
            <a:avLst/>
          </a:prstGeom>
          <a:noFill/>
        </p:spPr>
        <p:txBody>
          <a:bodyPr wrap="square" rtlCol="0">
            <a:spAutoFit/>
          </a:bodyPr>
          <a:lstStyle/>
          <a:p>
            <a:pPr algn="ctr" defTabSz="914400"/>
            <a:r>
              <a:rPr lang="en-US" sz="1400" b="1" dirty="0">
                <a:solidFill>
                  <a:prstClr val="black"/>
                </a:solidFill>
              </a:rPr>
              <a:t>r</a:t>
            </a:r>
            <a:r>
              <a:rPr lang="en-US" sz="1400" b="1" dirty="0" smtClean="0">
                <a:solidFill>
                  <a:prstClr val="black"/>
                </a:solidFill>
              </a:rPr>
              <a:t>etention</a:t>
            </a:r>
            <a:endParaRPr lang="en-US" sz="1400" b="1" dirty="0">
              <a:solidFill>
                <a:prstClr val="black"/>
              </a:solidFill>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5313" y="3334915"/>
            <a:ext cx="1315171" cy="579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p:cNvCxnSpPr/>
          <p:nvPr/>
        </p:nvCxnSpPr>
        <p:spPr>
          <a:xfrm>
            <a:off x="474518" y="4257675"/>
            <a:ext cx="4173682"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525464" y="2914649"/>
            <a:ext cx="4173682"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7" name="Left Arrow 16"/>
          <p:cNvSpPr/>
          <p:nvPr/>
        </p:nvSpPr>
        <p:spPr>
          <a:xfrm>
            <a:off x="3905643" y="1320379"/>
            <a:ext cx="978408" cy="1817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19" name="TextBox 18"/>
          <p:cNvSpPr txBox="1"/>
          <p:nvPr/>
        </p:nvSpPr>
        <p:spPr>
          <a:xfrm>
            <a:off x="4975139" y="841552"/>
            <a:ext cx="3124200" cy="1323439"/>
          </a:xfrm>
          <a:prstGeom prst="rect">
            <a:avLst/>
          </a:prstGeom>
          <a:noFill/>
        </p:spPr>
        <p:txBody>
          <a:bodyPr wrap="square" rtlCol="0">
            <a:spAutoFit/>
          </a:bodyPr>
          <a:lstStyle/>
          <a:p>
            <a:pPr defTabSz="914400"/>
            <a:r>
              <a:rPr lang="en-US" sz="1600" dirty="0" smtClean="0">
                <a:solidFill>
                  <a:prstClr val="black"/>
                </a:solidFill>
              </a:rPr>
              <a:t>Pressures:</a:t>
            </a:r>
          </a:p>
          <a:p>
            <a:pPr marL="342900" indent="-342900" defTabSz="914400">
              <a:buFontTx/>
              <a:buAutoNum type="arabicPeriod"/>
            </a:pPr>
            <a:r>
              <a:rPr lang="en-US" sz="1600" dirty="0">
                <a:solidFill>
                  <a:prstClr val="black"/>
                </a:solidFill>
              </a:rPr>
              <a:t>f</a:t>
            </a:r>
            <a:r>
              <a:rPr lang="en-US" sz="1600" dirty="0" smtClean="0">
                <a:solidFill>
                  <a:prstClr val="black"/>
                </a:solidFill>
              </a:rPr>
              <a:t>ewer high school students</a:t>
            </a:r>
          </a:p>
          <a:p>
            <a:pPr marL="342900" indent="-342900" defTabSz="914400">
              <a:buFontTx/>
              <a:buAutoNum type="arabicPeriod"/>
            </a:pPr>
            <a:r>
              <a:rPr lang="en-US" sz="1600" dirty="0" smtClean="0">
                <a:solidFill>
                  <a:prstClr val="black"/>
                </a:solidFill>
              </a:rPr>
              <a:t>decreased support from state/student debt</a:t>
            </a:r>
          </a:p>
          <a:p>
            <a:pPr marL="342900" indent="-342900" defTabSz="914400">
              <a:buFontTx/>
              <a:buAutoNum type="arabicPeriod"/>
            </a:pPr>
            <a:r>
              <a:rPr lang="en-US" sz="1600" dirty="0">
                <a:solidFill>
                  <a:prstClr val="black"/>
                </a:solidFill>
              </a:rPr>
              <a:t>o</a:t>
            </a:r>
            <a:r>
              <a:rPr lang="en-US" sz="1600" dirty="0" smtClean="0">
                <a:solidFill>
                  <a:prstClr val="black"/>
                </a:solidFill>
              </a:rPr>
              <a:t>nline</a:t>
            </a:r>
            <a:endParaRPr lang="en-US" sz="1600" dirty="0">
              <a:solidFill>
                <a:prstClr val="black"/>
              </a:solidFill>
            </a:endParaRPr>
          </a:p>
        </p:txBody>
      </p:sp>
      <p:sp>
        <p:nvSpPr>
          <p:cNvPr id="27" name="Left Arrow 26"/>
          <p:cNvSpPr/>
          <p:nvPr/>
        </p:nvSpPr>
        <p:spPr>
          <a:xfrm>
            <a:off x="3962399" y="3081206"/>
            <a:ext cx="978408" cy="174015"/>
          </a:xfrm>
          <a:prstGeom prst="left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31" name="Left Arrow 30"/>
          <p:cNvSpPr/>
          <p:nvPr/>
        </p:nvSpPr>
        <p:spPr>
          <a:xfrm>
            <a:off x="3962399" y="3369521"/>
            <a:ext cx="978408" cy="174015"/>
          </a:xfrm>
          <a:prstGeom prst="left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32" name="Left Arrow 31"/>
          <p:cNvSpPr/>
          <p:nvPr/>
        </p:nvSpPr>
        <p:spPr>
          <a:xfrm>
            <a:off x="3952767" y="3740075"/>
            <a:ext cx="978408" cy="174015"/>
          </a:xfrm>
          <a:prstGeom prst="left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30" name="TextBox 29"/>
          <p:cNvSpPr txBox="1"/>
          <p:nvPr/>
        </p:nvSpPr>
        <p:spPr>
          <a:xfrm>
            <a:off x="4927409" y="3046802"/>
            <a:ext cx="3814890" cy="1877437"/>
          </a:xfrm>
          <a:prstGeom prst="rect">
            <a:avLst/>
          </a:prstGeom>
          <a:noFill/>
        </p:spPr>
        <p:txBody>
          <a:bodyPr wrap="square" rtlCol="0">
            <a:spAutoFit/>
          </a:bodyPr>
          <a:lstStyle/>
          <a:p>
            <a:pPr defTabSz="914400"/>
            <a:r>
              <a:rPr lang="en-US" sz="1300" dirty="0" smtClean="0">
                <a:solidFill>
                  <a:prstClr val="black"/>
                </a:solidFill>
              </a:rPr>
              <a:t>New Graduate Programs</a:t>
            </a:r>
          </a:p>
          <a:p>
            <a:pPr lvl="1" defTabSz="914400"/>
            <a:r>
              <a:rPr lang="en-US" sz="1100" dirty="0" smtClean="0">
                <a:solidFill>
                  <a:prstClr val="black"/>
                </a:solidFill>
              </a:rPr>
              <a:t>e.g. DAIM</a:t>
            </a:r>
            <a:endParaRPr lang="en-US" sz="1100" dirty="0">
              <a:solidFill>
                <a:prstClr val="black"/>
              </a:solidFill>
            </a:endParaRPr>
          </a:p>
          <a:p>
            <a:pPr defTabSz="914400"/>
            <a:r>
              <a:rPr lang="en-US" sz="1300" dirty="0" smtClean="0">
                <a:solidFill>
                  <a:prstClr val="black"/>
                </a:solidFill>
              </a:rPr>
              <a:t>High Impact Practices</a:t>
            </a:r>
          </a:p>
          <a:p>
            <a:pPr lvl="1" defTabSz="914400"/>
            <a:r>
              <a:rPr lang="en-US" sz="1100" dirty="0">
                <a:solidFill>
                  <a:prstClr val="black"/>
                </a:solidFill>
              </a:rPr>
              <a:t>c</a:t>
            </a:r>
            <a:r>
              <a:rPr lang="en-US" sz="1100" dirty="0" smtClean="0">
                <a:solidFill>
                  <a:prstClr val="black"/>
                </a:solidFill>
              </a:rPr>
              <a:t>ompetitive advantage</a:t>
            </a:r>
          </a:p>
          <a:p>
            <a:pPr lvl="1" defTabSz="914400"/>
            <a:r>
              <a:rPr lang="en-US" sz="1100" dirty="0">
                <a:solidFill>
                  <a:prstClr val="black"/>
                </a:solidFill>
              </a:rPr>
              <a:t>l</a:t>
            </a:r>
            <a:r>
              <a:rPr lang="en-US" sz="1100" dirty="0" smtClean="0">
                <a:solidFill>
                  <a:prstClr val="black"/>
                </a:solidFill>
              </a:rPr>
              <a:t>earning outcomes</a:t>
            </a:r>
            <a:endParaRPr lang="en-US" sz="1100" dirty="0">
              <a:solidFill>
                <a:prstClr val="black"/>
              </a:solidFill>
            </a:endParaRPr>
          </a:p>
          <a:p>
            <a:pPr defTabSz="914400"/>
            <a:r>
              <a:rPr lang="en-US" sz="1300" dirty="0" smtClean="0">
                <a:solidFill>
                  <a:prstClr val="black"/>
                </a:solidFill>
              </a:rPr>
              <a:t>Excellence in Undergraduate Education</a:t>
            </a:r>
          </a:p>
          <a:p>
            <a:pPr lvl="1" defTabSz="914400"/>
            <a:r>
              <a:rPr lang="en-US" sz="1100" dirty="0">
                <a:solidFill>
                  <a:prstClr val="black"/>
                </a:solidFill>
              </a:rPr>
              <a:t>f</a:t>
            </a:r>
            <a:r>
              <a:rPr lang="en-US" sz="1100" dirty="0" smtClean="0">
                <a:solidFill>
                  <a:prstClr val="black"/>
                </a:solidFill>
              </a:rPr>
              <a:t>aculty (compensation)</a:t>
            </a:r>
          </a:p>
          <a:p>
            <a:pPr lvl="1" defTabSz="914400"/>
            <a:r>
              <a:rPr lang="en-US" sz="1100" dirty="0">
                <a:solidFill>
                  <a:prstClr val="black"/>
                </a:solidFill>
              </a:rPr>
              <a:t>c</a:t>
            </a:r>
            <a:r>
              <a:rPr lang="en-US" sz="1100" dirty="0" smtClean="0">
                <a:solidFill>
                  <a:prstClr val="black"/>
                </a:solidFill>
              </a:rPr>
              <a:t>lass size</a:t>
            </a:r>
          </a:p>
          <a:p>
            <a:pPr lvl="1" defTabSz="914400"/>
            <a:r>
              <a:rPr lang="en-US" sz="1100" dirty="0">
                <a:solidFill>
                  <a:prstClr val="black"/>
                </a:solidFill>
              </a:rPr>
              <a:t>d</a:t>
            </a:r>
            <a:r>
              <a:rPr lang="en-US" sz="1100" dirty="0" smtClean="0">
                <a:solidFill>
                  <a:prstClr val="black"/>
                </a:solidFill>
              </a:rPr>
              <a:t>isciplinary accreditation</a:t>
            </a:r>
          </a:p>
          <a:p>
            <a:pPr lvl="1" defTabSz="914400"/>
            <a:r>
              <a:rPr lang="en-US" sz="1100" dirty="0">
                <a:solidFill>
                  <a:prstClr val="black"/>
                </a:solidFill>
              </a:rPr>
              <a:t>p</a:t>
            </a:r>
            <a:r>
              <a:rPr lang="en-US" sz="1100" dirty="0" smtClean="0">
                <a:solidFill>
                  <a:prstClr val="black"/>
                </a:solidFill>
              </a:rPr>
              <a:t>rogram assessment</a:t>
            </a:r>
            <a:endParaRPr lang="en-US" sz="1100" dirty="0">
              <a:solidFill>
                <a:prstClr val="black"/>
              </a:solidFill>
            </a:endParaRPr>
          </a:p>
        </p:txBody>
      </p:sp>
      <p:sp>
        <p:nvSpPr>
          <p:cNvPr id="33" name="TextBox 32"/>
          <p:cNvSpPr txBox="1"/>
          <p:nvPr/>
        </p:nvSpPr>
        <p:spPr>
          <a:xfrm>
            <a:off x="4060739" y="114301"/>
            <a:ext cx="4953000" cy="830997"/>
          </a:xfrm>
          <a:prstGeom prst="rect">
            <a:avLst/>
          </a:prstGeom>
          <a:noFill/>
        </p:spPr>
        <p:txBody>
          <a:bodyPr wrap="square" rtlCol="0">
            <a:spAutoFit/>
          </a:bodyPr>
          <a:lstStyle/>
          <a:p>
            <a:pPr algn="ctr" defTabSz="914400"/>
            <a:r>
              <a:rPr lang="en-US" sz="2400" b="1" dirty="0" smtClean="0">
                <a:solidFill>
                  <a:prstClr val="black"/>
                </a:solidFill>
              </a:rPr>
              <a:t>ACADEMIC AFFAIRS TACTICS AND STRATEGIC PLAN</a:t>
            </a:r>
            <a:endParaRPr lang="en-US" sz="2400" b="1" dirty="0">
              <a:solidFill>
                <a:prstClr val="black"/>
              </a:solidFill>
            </a:endParaRPr>
          </a:p>
        </p:txBody>
      </p:sp>
      <p:graphicFrame>
        <p:nvGraphicFramePr>
          <p:cNvPr id="7" name="Diagram 6"/>
          <p:cNvGraphicFramePr/>
          <p:nvPr>
            <p:extLst>
              <p:ext uri="{D42A27DB-BD31-4B8C-83A1-F6EECF244321}">
                <p14:modId xmlns:p14="http://schemas.microsoft.com/office/powerpoint/2010/main" val="4146056821"/>
              </p:ext>
            </p:extLst>
          </p:nvPr>
        </p:nvGraphicFramePr>
        <p:xfrm>
          <a:off x="2895600" y="2308468"/>
          <a:ext cx="2623420" cy="10176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p:cNvSpPr txBox="1"/>
          <p:nvPr/>
        </p:nvSpPr>
        <p:spPr>
          <a:xfrm>
            <a:off x="4060742" y="2181403"/>
            <a:ext cx="3168397" cy="307777"/>
          </a:xfrm>
          <a:prstGeom prst="rect">
            <a:avLst/>
          </a:prstGeom>
          <a:noFill/>
        </p:spPr>
        <p:txBody>
          <a:bodyPr wrap="square" rtlCol="0">
            <a:spAutoFit/>
          </a:bodyPr>
          <a:lstStyle/>
          <a:p>
            <a:pPr defTabSz="914400"/>
            <a:r>
              <a:rPr lang="en-US" sz="1400" b="1" dirty="0" smtClean="0">
                <a:solidFill>
                  <a:prstClr val="black"/>
                </a:solidFill>
              </a:rPr>
              <a:t>Personal, Professional, Career Services</a:t>
            </a:r>
            <a:endParaRPr lang="en-US" sz="1400" b="1" dirty="0">
              <a:solidFill>
                <a:prstClr val="black"/>
              </a:solidFill>
            </a:endParaRPr>
          </a:p>
        </p:txBody>
      </p:sp>
      <p:sp>
        <p:nvSpPr>
          <p:cNvPr id="2" name="TextBox 1"/>
          <p:cNvSpPr txBox="1"/>
          <p:nvPr/>
        </p:nvSpPr>
        <p:spPr>
          <a:xfrm>
            <a:off x="4359240" y="4812692"/>
            <a:ext cx="2727363" cy="261610"/>
          </a:xfrm>
          <a:prstGeom prst="rect">
            <a:avLst/>
          </a:prstGeom>
          <a:noFill/>
        </p:spPr>
        <p:txBody>
          <a:bodyPr wrap="square" rtlCol="0">
            <a:spAutoFit/>
          </a:bodyPr>
          <a:lstStyle/>
          <a:p>
            <a:pPr defTabSz="914400"/>
            <a:r>
              <a:rPr lang="en-US" sz="1100" b="1" i="1" dirty="0" smtClean="0">
                <a:solidFill>
                  <a:prstClr val="black"/>
                </a:solidFill>
              </a:rPr>
              <a:t>* 0 state funding if current trend continues</a:t>
            </a:r>
            <a:endParaRPr lang="en-US" sz="1100" b="1" i="1" dirty="0">
              <a:solidFill>
                <a:prstClr val="black"/>
              </a:solidFill>
            </a:endParaRPr>
          </a:p>
        </p:txBody>
      </p:sp>
    </p:spTree>
    <p:extLst>
      <p:ext uri="{BB962C8B-B14F-4D97-AF65-F5344CB8AC3E}">
        <p14:creationId xmlns:p14="http://schemas.microsoft.com/office/powerpoint/2010/main" val="2344664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04620"/>
            <a:ext cx="8229600" cy="609383"/>
          </a:xfrm>
        </p:spPr>
        <p:txBody>
          <a:bodyPr>
            <a:noAutofit/>
          </a:bodyPr>
          <a:lstStyle/>
          <a:p>
            <a:pPr lvl="1" algn="ctr" rtl="0">
              <a:spcBef>
                <a:spcPct val="0"/>
              </a:spcBef>
            </a:pPr>
            <a:r>
              <a:rPr lang="en-US" sz="2800" dirty="0" smtClean="0">
                <a:solidFill>
                  <a:schemeClr val="accent1"/>
                </a:solidFill>
              </a:rPr>
              <a:t>State of Faculty Affairs</a:t>
            </a:r>
            <a:endParaRPr lang="en-US" sz="2800" dirty="0">
              <a:solidFill>
                <a:schemeClr val="accent1"/>
              </a:solidFill>
            </a:endParaRPr>
          </a:p>
        </p:txBody>
      </p:sp>
      <p:sp>
        <p:nvSpPr>
          <p:cNvPr id="3" name="Content Placeholder 2"/>
          <p:cNvSpPr>
            <a:spLocks noGrp="1"/>
          </p:cNvSpPr>
          <p:nvPr>
            <p:ph idx="1"/>
          </p:nvPr>
        </p:nvSpPr>
        <p:spPr>
          <a:xfrm>
            <a:off x="393134" y="1976560"/>
            <a:ext cx="8229600" cy="3232797"/>
          </a:xfrm>
        </p:spPr>
        <p:txBody>
          <a:bodyPr>
            <a:normAutofit fontScale="92500" lnSpcReduction="20000"/>
          </a:bodyPr>
          <a:lstStyle/>
          <a:p>
            <a:pPr marL="514350" indent="-457200"/>
            <a:r>
              <a:rPr lang="en-US" dirty="0" smtClean="0"/>
              <a:t>Even though faculty morale was low before the current budget situation because of years of low salaries and increasing work loads, faculty attitudes have remained remarkably positive during the budget crisis.</a:t>
            </a:r>
          </a:p>
          <a:p>
            <a:pPr marL="514350" indent="-457200"/>
            <a:r>
              <a:rPr lang="en-US" dirty="0" smtClean="0"/>
              <a:t>Faculty were concerned when the original cuts were announced, but most focused on asking, what do we need to do and what can we do to improve the situation?  Faculty have been actively participating in discussions and very proactive in offering suggestions.</a:t>
            </a:r>
          </a:p>
          <a:p>
            <a:pPr marL="514350" indent="-457200"/>
            <a:r>
              <a:rPr lang="en-US" dirty="0" smtClean="0"/>
              <a:t>Faculty were extremely appreciative of the approach taken by the Governor and General Assembly.  </a:t>
            </a:r>
          </a:p>
        </p:txBody>
      </p:sp>
    </p:spTree>
    <p:extLst>
      <p:ext uri="{BB962C8B-B14F-4D97-AF65-F5344CB8AC3E}">
        <p14:creationId xmlns:p14="http://schemas.microsoft.com/office/powerpoint/2010/main" val="407113572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8118" y="1518888"/>
            <a:ext cx="6508377" cy="857250"/>
          </a:xfrm>
        </p:spPr>
        <p:txBody>
          <a:bodyPr/>
          <a:lstStyle/>
          <a:p>
            <a:r>
              <a:rPr lang="en-US" dirty="0" smtClean="0"/>
              <a:t>Faculty Perception:  We have a problem Houston</a:t>
            </a:r>
            <a:endParaRPr lang="en-US" dirty="0"/>
          </a:p>
        </p:txBody>
      </p:sp>
      <p:sp>
        <p:nvSpPr>
          <p:cNvPr id="3" name="Content Placeholder 2"/>
          <p:cNvSpPr>
            <a:spLocks noGrp="1"/>
          </p:cNvSpPr>
          <p:nvPr>
            <p:ph idx="1"/>
          </p:nvPr>
        </p:nvSpPr>
        <p:spPr>
          <a:xfrm>
            <a:off x="1748118" y="2609107"/>
            <a:ext cx="6508377" cy="2208017"/>
          </a:xfrm>
        </p:spPr>
        <p:txBody>
          <a:bodyPr/>
          <a:lstStyle/>
          <a:p>
            <a:r>
              <a:rPr lang="en-US" dirty="0" smtClean="0"/>
              <a:t>Many of us have concluded that our current business model is not sustainable.</a:t>
            </a:r>
          </a:p>
          <a:p>
            <a:r>
              <a:rPr lang="en-US" dirty="0" smtClean="0"/>
              <a:t>This conclusion is not based on the current budget shortfalls but a long term structural imbalance.</a:t>
            </a:r>
            <a:endParaRPr lang="en-US" dirty="0"/>
          </a:p>
        </p:txBody>
      </p:sp>
    </p:spTree>
    <p:extLst>
      <p:ext uri="{BB962C8B-B14F-4D97-AF65-F5344CB8AC3E}">
        <p14:creationId xmlns:p14="http://schemas.microsoft.com/office/powerpoint/2010/main" val="916826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529" y="1014171"/>
            <a:ext cx="8481046" cy="857250"/>
          </a:xfrm>
        </p:spPr>
        <p:txBody>
          <a:bodyPr/>
          <a:lstStyle/>
          <a:p>
            <a:pPr algn="ctr"/>
            <a:r>
              <a:rPr lang="en-US" sz="2800" dirty="0" smtClean="0"/>
              <a:t>Our Business Model:</a:t>
            </a:r>
            <a:br>
              <a:rPr lang="en-US" sz="2800" dirty="0" smtClean="0"/>
            </a:br>
            <a:r>
              <a:rPr lang="en-US" sz="2800" dirty="0" smtClean="0"/>
              <a:t>Current Investments Needed to be Competitive</a:t>
            </a:r>
            <a:endParaRPr lang="en-US" sz="2800" dirty="0"/>
          </a:p>
        </p:txBody>
      </p:sp>
      <p:sp>
        <p:nvSpPr>
          <p:cNvPr id="3" name="Content Placeholder 2"/>
          <p:cNvSpPr>
            <a:spLocks noGrp="1"/>
          </p:cNvSpPr>
          <p:nvPr>
            <p:ph idx="1"/>
          </p:nvPr>
        </p:nvSpPr>
        <p:spPr>
          <a:xfrm>
            <a:off x="210528" y="2025613"/>
            <a:ext cx="8642262" cy="2787102"/>
          </a:xfrm>
        </p:spPr>
        <p:txBody>
          <a:bodyPr>
            <a:normAutofit fontScale="62500" lnSpcReduction="20000"/>
          </a:bodyPr>
          <a:lstStyle/>
          <a:p>
            <a:pPr marL="914400" lvl="1" indent="-457200"/>
            <a:r>
              <a:rPr lang="en-US" dirty="0" smtClean="0"/>
              <a:t>Provide </a:t>
            </a:r>
            <a:r>
              <a:rPr lang="en-US" dirty="0"/>
              <a:t>competitive faculty support: salaries, research, travel, work </a:t>
            </a:r>
            <a:r>
              <a:rPr lang="en-US" dirty="0" smtClean="0"/>
              <a:t>load		$$$$$$$$$</a:t>
            </a:r>
            <a:endParaRPr lang="en-US" dirty="0"/>
          </a:p>
          <a:p>
            <a:pPr marL="914400" lvl="1" indent="-457200"/>
            <a:r>
              <a:rPr lang="en-US" dirty="0"/>
              <a:t>Have nationally and regionally recognized graduate and undergraduate </a:t>
            </a:r>
            <a:r>
              <a:rPr lang="en-US" dirty="0" smtClean="0"/>
              <a:t>programs	$$$$$$$$$</a:t>
            </a:r>
            <a:endParaRPr lang="en-US" dirty="0"/>
          </a:p>
          <a:p>
            <a:pPr marL="914400" lvl="1" indent="-457200"/>
            <a:r>
              <a:rPr lang="en-US" dirty="0"/>
              <a:t>Fund investment in Programs of Distinction, High Impact Practices, and Career </a:t>
            </a:r>
            <a:r>
              <a:rPr lang="en-US" dirty="0" smtClean="0"/>
              <a:t>Center	$$$$$$$$$</a:t>
            </a:r>
          </a:p>
          <a:p>
            <a:pPr marL="914400" lvl="1" indent="-457200"/>
            <a:r>
              <a:rPr lang="en-US" dirty="0" smtClean="0"/>
              <a:t>Provide student support – scholarships, financial aid				$$$$$$$$$</a:t>
            </a:r>
            <a:endParaRPr lang="en-US" dirty="0"/>
          </a:p>
          <a:p>
            <a:pPr marL="914400" lvl="1" indent="-457200"/>
            <a:r>
              <a:rPr lang="en-US" dirty="0"/>
              <a:t>Provide  outstanding student services and </a:t>
            </a:r>
            <a:r>
              <a:rPr lang="en-US" dirty="0" smtClean="0"/>
              <a:t>facilities				$$$$$$$$$</a:t>
            </a:r>
            <a:endParaRPr lang="en-US" dirty="0"/>
          </a:p>
          <a:p>
            <a:pPr marL="914400" lvl="1" indent="-457200"/>
            <a:r>
              <a:rPr lang="en-US" dirty="0"/>
              <a:t>Provide state-of-the-art technology and </a:t>
            </a:r>
            <a:r>
              <a:rPr lang="en-US" dirty="0" smtClean="0"/>
              <a:t>software				$$$$$$$$$</a:t>
            </a:r>
            <a:endParaRPr lang="en-US" dirty="0"/>
          </a:p>
          <a:p>
            <a:pPr marL="914400" lvl="1" indent="-457200"/>
            <a:r>
              <a:rPr lang="en-US" dirty="0"/>
              <a:t>Provide adequate support for maintenance and </a:t>
            </a:r>
            <a:r>
              <a:rPr lang="en-US" dirty="0" smtClean="0"/>
              <a:t>facilities			$$$$$$$$$</a:t>
            </a:r>
            <a:endParaRPr lang="en-US" dirty="0"/>
          </a:p>
          <a:p>
            <a:pPr marL="914400" lvl="1" indent="-457200"/>
            <a:r>
              <a:rPr lang="en-US" dirty="0"/>
              <a:t>Have a top rated Division I sports </a:t>
            </a:r>
            <a:r>
              <a:rPr lang="en-US" dirty="0" smtClean="0"/>
              <a:t>program				$$$$$$$$$</a:t>
            </a:r>
            <a:endParaRPr lang="en-US" dirty="0"/>
          </a:p>
          <a:p>
            <a:pPr marL="914400" lvl="1" indent="-457200"/>
            <a:r>
              <a:rPr lang="en-US" dirty="0" smtClean="0"/>
              <a:t>Retain </a:t>
            </a:r>
            <a:r>
              <a:rPr lang="en-US" dirty="0"/>
              <a:t>the best consultants and </a:t>
            </a:r>
            <a:r>
              <a:rPr lang="en-US" dirty="0" smtClean="0"/>
              <a:t>administrators				$$$$$$$$$</a:t>
            </a:r>
            <a:endParaRPr lang="en-US" dirty="0"/>
          </a:p>
          <a:p>
            <a:pPr marL="914400" lvl="1" indent="-457200"/>
            <a:r>
              <a:rPr lang="en-US" dirty="0"/>
              <a:t>Provide adequate compensation for AP and classified </a:t>
            </a:r>
            <a:r>
              <a:rPr lang="en-US" dirty="0" smtClean="0"/>
              <a:t>staff			$$$$$$$$$</a:t>
            </a:r>
            <a:endParaRPr lang="en-US" dirty="0"/>
          </a:p>
          <a:p>
            <a:pPr marL="914400" lvl="1" indent="-457200"/>
            <a:r>
              <a:rPr lang="en-US" dirty="0"/>
              <a:t>Invest the funds necessary for a strong marketing campaign to create a new University </a:t>
            </a:r>
            <a:r>
              <a:rPr lang="en-US" dirty="0" smtClean="0"/>
              <a:t>brand	$$$$$$$$$</a:t>
            </a:r>
            <a:endParaRPr lang="en-US" dirty="0"/>
          </a:p>
          <a:p>
            <a:pPr marL="914400" lvl="1" indent="-457200"/>
            <a:r>
              <a:rPr lang="en-US" dirty="0"/>
              <a:t>Invest in University </a:t>
            </a:r>
            <a:r>
              <a:rPr lang="en-US" dirty="0" smtClean="0"/>
              <a:t>advancement					</a:t>
            </a:r>
            <a:r>
              <a:rPr lang="en-US" u="sng" dirty="0" smtClean="0"/>
              <a:t>$$$$$$$$$</a:t>
            </a:r>
          </a:p>
          <a:p>
            <a:pPr lvl="1" indent="0">
              <a:buNone/>
            </a:pPr>
            <a:r>
              <a:rPr lang="en-US" dirty="0"/>
              <a:t>	</a:t>
            </a:r>
            <a:r>
              <a:rPr lang="en-US" dirty="0" smtClean="0"/>
              <a:t>	Total					$$$$$$$$$$$$$$$$$$$$$</a:t>
            </a:r>
            <a:endParaRPr lang="en-US" dirty="0"/>
          </a:p>
        </p:txBody>
      </p:sp>
    </p:spTree>
    <p:extLst>
      <p:ext uri="{BB962C8B-B14F-4D97-AF65-F5344CB8AC3E}">
        <p14:creationId xmlns:p14="http://schemas.microsoft.com/office/powerpoint/2010/main" val="1729408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79" y="1533643"/>
            <a:ext cx="8256495" cy="857250"/>
          </a:xfrm>
        </p:spPr>
        <p:txBody>
          <a:bodyPr/>
          <a:lstStyle/>
          <a:p>
            <a:pPr algn="ctr"/>
            <a:r>
              <a:rPr lang="en-US" sz="2800" dirty="0" smtClean="0"/>
              <a:t>Our Business Model:</a:t>
            </a:r>
            <a:br>
              <a:rPr lang="en-US" sz="2800" dirty="0" smtClean="0"/>
            </a:br>
            <a:r>
              <a:rPr lang="en-US" sz="2800" dirty="0" smtClean="0"/>
              <a:t>Where Does the Money Come From?	</a:t>
            </a:r>
            <a:endParaRPr lang="en-US" sz="2800" dirty="0"/>
          </a:p>
        </p:txBody>
      </p:sp>
      <p:sp>
        <p:nvSpPr>
          <p:cNvPr id="3" name="Content Placeholder 2"/>
          <p:cNvSpPr>
            <a:spLocks noGrp="1"/>
          </p:cNvSpPr>
          <p:nvPr>
            <p:ph idx="1"/>
          </p:nvPr>
        </p:nvSpPr>
        <p:spPr>
          <a:xfrm>
            <a:off x="210528" y="2378485"/>
            <a:ext cx="8642262" cy="2368241"/>
          </a:xfrm>
        </p:spPr>
        <p:txBody>
          <a:bodyPr>
            <a:normAutofit lnSpcReduction="10000"/>
          </a:bodyPr>
          <a:lstStyle/>
          <a:p>
            <a:r>
              <a:rPr lang="en-US" dirty="0"/>
              <a:t>Revenue:</a:t>
            </a:r>
          </a:p>
          <a:p>
            <a:pPr lvl="1"/>
            <a:r>
              <a:rPr lang="en-US" dirty="0"/>
              <a:t>State </a:t>
            </a:r>
            <a:r>
              <a:rPr lang="en-US" dirty="0" smtClean="0"/>
              <a:t>appropriations					$$$$$$$$$$</a:t>
            </a:r>
            <a:endParaRPr lang="en-US" dirty="0"/>
          </a:p>
          <a:p>
            <a:pPr lvl="1"/>
            <a:r>
              <a:rPr lang="en-US" dirty="0"/>
              <a:t>Tuition and </a:t>
            </a:r>
            <a:r>
              <a:rPr lang="en-US" dirty="0" smtClean="0"/>
              <a:t>fees					$$$$$$$$$$</a:t>
            </a:r>
            <a:endParaRPr lang="en-US" dirty="0"/>
          </a:p>
          <a:p>
            <a:pPr lvl="1"/>
            <a:r>
              <a:rPr lang="en-US" dirty="0"/>
              <a:t>Private </a:t>
            </a:r>
            <a:r>
              <a:rPr lang="en-US" dirty="0" smtClean="0"/>
              <a:t>donations					$$$$$$$$$$</a:t>
            </a:r>
            <a:endParaRPr lang="en-US" dirty="0"/>
          </a:p>
          <a:p>
            <a:pPr lvl="1"/>
            <a:r>
              <a:rPr lang="en-US" dirty="0"/>
              <a:t>Grants, contracts, program </a:t>
            </a:r>
            <a:r>
              <a:rPr lang="en-US" dirty="0" smtClean="0"/>
              <a:t>income			</a:t>
            </a:r>
            <a:r>
              <a:rPr lang="en-US" u="sng" dirty="0" smtClean="0"/>
              <a:t>$$$$$$$$$$</a:t>
            </a:r>
            <a:endParaRPr lang="en-US" u="sng" dirty="0"/>
          </a:p>
          <a:p>
            <a:pPr lvl="1" indent="0">
              <a:buNone/>
            </a:pPr>
            <a:r>
              <a:rPr lang="en-US" dirty="0"/>
              <a:t>	</a:t>
            </a:r>
            <a:r>
              <a:rPr lang="en-US" dirty="0" smtClean="0"/>
              <a:t>		Total			         $$$$$$$$$$$$$				</a:t>
            </a:r>
            <a:endParaRPr lang="en-US" dirty="0"/>
          </a:p>
        </p:txBody>
      </p:sp>
    </p:spTree>
    <p:extLst>
      <p:ext uri="{BB962C8B-B14F-4D97-AF65-F5344CB8AC3E}">
        <p14:creationId xmlns:p14="http://schemas.microsoft.com/office/powerpoint/2010/main" val="510566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193" y="1525942"/>
            <a:ext cx="6508377" cy="3488698"/>
          </a:xfrm>
        </p:spPr>
        <p:txBody>
          <a:bodyPr/>
          <a:lstStyle/>
          <a:p>
            <a:r>
              <a:rPr lang="en-US" sz="1800" dirty="0" smtClean="0"/>
              <a:t>The Conclusion?  The current model is not sustainable because there is not enough revenue to provide an adequate level of funding for all the current activities and revenues cannot easily be increased. </a:t>
            </a:r>
            <a:br>
              <a:rPr lang="en-US" sz="1800" dirty="0" smtClean="0"/>
            </a:br>
            <a:r>
              <a:rPr lang="en-US" sz="1800" dirty="0"/>
              <a:t/>
            </a:r>
            <a:br>
              <a:rPr lang="en-US" sz="1800" dirty="0"/>
            </a:br>
            <a:r>
              <a:rPr lang="en-US" sz="1800" dirty="0" smtClean="0"/>
              <a:t>Every item on the list is currently underfunded, many seriously underfunded.</a:t>
            </a:r>
            <a:br>
              <a:rPr lang="en-US" sz="1800" dirty="0" smtClean="0"/>
            </a:br>
            <a:r>
              <a:rPr lang="en-US" sz="1800" dirty="0"/>
              <a:t/>
            </a:r>
            <a:br>
              <a:rPr lang="en-US" sz="1800" dirty="0"/>
            </a:br>
            <a:r>
              <a:rPr lang="en-US" sz="1400" dirty="0" smtClean="0"/>
              <a:t>i.e. Faculty salaries are still at least $4 million below the 50</a:t>
            </a:r>
            <a:r>
              <a:rPr lang="en-US" sz="1400" baseline="30000" dirty="0" smtClean="0"/>
              <a:t>th</a:t>
            </a:r>
            <a:r>
              <a:rPr lang="en-US" sz="1400" dirty="0" smtClean="0"/>
              <a:t> percentile of our peers.   Workloads are still high.  Last fall we had approximately 140 classes with more than 50 students, 19 sections with more than 100 students.  </a:t>
            </a:r>
            <a:r>
              <a:rPr lang="en-US" sz="2800" dirty="0"/>
              <a:t/>
            </a:r>
            <a:br>
              <a:rPr lang="en-US" sz="2800" dirty="0"/>
            </a:br>
            <a:endParaRPr lang="en-US" sz="2800" dirty="0"/>
          </a:p>
        </p:txBody>
      </p:sp>
    </p:spTree>
    <p:extLst>
      <p:ext uri="{BB962C8B-B14F-4D97-AF65-F5344CB8AC3E}">
        <p14:creationId xmlns:p14="http://schemas.microsoft.com/office/powerpoint/2010/main" val="387765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519" y="1485171"/>
            <a:ext cx="7915092" cy="477585"/>
          </a:xfrm>
        </p:spPr>
        <p:txBody>
          <a:bodyPr/>
          <a:lstStyle/>
          <a:p>
            <a:pPr algn="ctr"/>
            <a:r>
              <a:rPr lang="en-US" sz="2000" dirty="0" smtClean="0"/>
              <a:t>Why the traditional revenues solution is not likely to work</a:t>
            </a:r>
            <a:endParaRPr lang="en-US" sz="2000" dirty="0"/>
          </a:p>
        </p:txBody>
      </p:sp>
      <p:sp>
        <p:nvSpPr>
          <p:cNvPr id="3" name="TextBox 2"/>
          <p:cNvSpPr txBox="1"/>
          <p:nvPr/>
        </p:nvSpPr>
        <p:spPr>
          <a:xfrm>
            <a:off x="1939459" y="2085065"/>
            <a:ext cx="5189365" cy="2862322"/>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t>The State is not likely go be able or willing to significantly increase funding</a:t>
            </a:r>
          </a:p>
          <a:p>
            <a:pPr marL="285750" indent="-285750">
              <a:buFont typeface="Arial" panose="020B0604020202020204" pitchFamily="34" charset="0"/>
              <a:buChar char="•"/>
            </a:pPr>
            <a:r>
              <a:rPr lang="en-US" sz="1200" dirty="0" smtClean="0"/>
              <a:t>We are reaching the point that additional tuition or fees will be problematic.  We are already not competitive with surrounding states or in international markets and we will begin to price ourselves out of the range of our target student population</a:t>
            </a:r>
          </a:p>
          <a:p>
            <a:pPr marL="285750" indent="-285750">
              <a:buFont typeface="Arial" panose="020B0604020202020204" pitchFamily="34" charset="0"/>
              <a:buChar char="•"/>
            </a:pPr>
            <a:r>
              <a:rPr lang="en-US" sz="1200" dirty="0">
                <a:hlinkClick r:id="rId2"/>
              </a:rPr>
              <a:t>http://</a:t>
            </a:r>
            <a:r>
              <a:rPr lang="en-US" sz="1200" dirty="0" smtClean="0">
                <a:hlinkClick r:id="rId2"/>
              </a:rPr>
              <a:t>www.schev.edu/Reportstats/TuitionFees/2014-15TFReport.pdf</a:t>
            </a:r>
            <a:endParaRPr lang="en-US" sz="1200" dirty="0" smtClean="0"/>
          </a:p>
          <a:p>
            <a:pPr marL="285750" indent="-285750">
              <a:buFont typeface="Arial" panose="020B0604020202020204" pitchFamily="34" charset="0"/>
              <a:buChar char="•"/>
            </a:pPr>
            <a:r>
              <a:rPr lang="en-US" sz="1200" dirty="0" smtClean="0"/>
              <a:t>Decreasing high school population, increased pressure from the growth of other Universities in Virginia, and online competitors will put increased pressure and price competition on traditional freshman and transfer markets.</a:t>
            </a:r>
          </a:p>
          <a:p>
            <a:pPr marL="285750" indent="-285750">
              <a:buFont typeface="Arial" panose="020B0604020202020204" pitchFamily="34" charset="0"/>
              <a:buChar char="•"/>
            </a:pPr>
            <a:r>
              <a:rPr lang="en-US" sz="1200" dirty="0" smtClean="0"/>
              <a:t>It is not likely that we can increase private support quickly enough to solve the basic operating shortfalls in a sustainable way.</a:t>
            </a:r>
            <a:endParaRPr lang="en-US" sz="1200" dirty="0"/>
          </a:p>
        </p:txBody>
      </p:sp>
    </p:spTree>
    <p:extLst>
      <p:ext uri="{BB962C8B-B14F-4D97-AF65-F5344CB8AC3E}">
        <p14:creationId xmlns:p14="http://schemas.microsoft.com/office/powerpoint/2010/main" val="3833928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79" y="1014171"/>
            <a:ext cx="8256495" cy="857250"/>
          </a:xfrm>
        </p:spPr>
        <p:txBody>
          <a:bodyPr/>
          <a:lstStyle/>
          <a:p>
            <a:pPr algn="ctr"/>
            <a:r>
              <a:rPr lang="en-US" dirty="0" smtClean="0"/>
              <a:t>Recommendations</a:t>
            </a:r>
            <a:endParaRPr lang="en-US" dirty="0"/>
          </a:p>
        </p:txBody>
      </p:sp>
      <p:sp>
        <p:nvSpPr>
          <p:cNvPr id="3" name="Content Placeholder 2"/>
          <p:cNvSpPr>
            <a:spLocks noGrp="1"/>
          </p:cNvSpPr>
          <p:nvPr>
            <p:ph idx="1"/>
          </p:nvPr>
        </p:nvSpPr>
        <p:spPr>
          <a:xfrm>
            <a:off x="1421962" y="2103691"/>
            <a:ext cx="6508377" cy="2787102"/>
          </a:xfrm>
        </p:spPr>
        <p:txBody>
          <a:bodyPr>
            <a:normAutofit fontScale="55000" lnSpcReduction="20000"/>
          </a:bodyPr>
          <a:lstStyle/>
          <a:p>
            <a:r>
              <a:rPr lang="en-US" dirty="0" smtClean="0"/>
              <a:t>Aggressively pursue new sources of revenue:  Additional investments in recruiting, increased focus on transfers, aggressively pursue carefully selected out-of-state and international markets.  May require substantial “scholarships” for out-of-state and international.  Continue to diversify with online programs, for profit programs operated as profit centers, and other innovative revenue producing ideas.</a:t>
            </a:r>
          </a:p>
          <a:p>
            <a:r>
              <a:rPr lang="en-US" dirty="0" smtClean="0"/>
              <a:t>Continue the effort to revitalize Advancement.</a:t>
            </a:r>
          </a:p>
          <a:p>
            <a:r>
              <a:rPr lang="en-US" dirty="0" smtClean="0"/>
              <a:t>Rethink budget priorities in light of the new realities.  Develop the budget in a comprehensive, integrative way, not </a:t>
            </a:r>
            <a:r>
              <a:rPr lang="en-US" dirty="0"/>
              <a:t>piecemeal. </a:t>
            </a:r>
            <a:r>
              <a:rPr lang="en-US" dirty="0" smtClean="0"/>
              <a:t>  Make </a:t>
            </a:r>
            <a:r>
              <a:rPr lang="en-US" dirty="0"/>
              <a:t>revenue generating academic programs a top </a:t>
            </a:r>
            <a:r>
              <a:rPr lang="en-US" dirty="0" smtClean="0"/>
              <a:t>priority, reduce cost centers and administrative costs.</a:t>
            </a:r>
            <a:endParaRPr lang="en-US" dirty="0"/>
          </a:p>
          <a:p>
            <a:r>
              <a:rPr lang="en-US" dirty="0" smtClean="0"/>
              <a:t>Long term:  May have to make tough choices about which items on the list are most important.  Some costs reductions will have to be permanent and structural.</a:t>
            </a:r>
          </a:p>
        </p:txBody>
      </p:sp>
    </p:spTree>
    <p:extLst>
      <p:ext uri="{BB962C8B-B14F-4D97-AF65-F5344CB8AC3E}">
        <p14:creationId xmlns:p14="http://schemas.microsoft.com/office/powerpoint/2010/main" val="19917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93053567"/>
              </p:ext>
            </p:extLst>
          </p:nvPr>
        </p:nvGraphicFramePr>
        <p:xfrm>
          <a:off x="2512851" y="1517795"/>
          <a:ext cx="3977488" cy="2728942"/>
        </p:xfrm>
        <a:graphic>
          <a:graphicData uri="http://schemas.openxmlformats.org/drawingml/2006/table">
            <a:tbl>
              <a:tblPr>
                <a:tableStyleId>{5C22544A-7EE6-4342-B048-85BDC9FD1C3A}</a:tableStyleId>
              </a:tblPr>
              <a:tblGrid>
                <a:gridCol w="1545392"/>
                <a:gridCol w="304012"/>
                <a:gridCol w="304012"/>
                <a:gridCol w="304012"/>
                <a:gridCol w="304012"/>
                <a:gridCol w="304012"/>
                <a:gridCol w="304012"/>
                <a:gridCol w="304012"/>
                <a:gridCol w="304012"/>
              </a:tblGrid>
              <a:tr h="141812">
                <a:tc gridSpan="9">
                  <a:txBody>
                    <a:bodyPr/>
                    <a:lstStyle/>
                    <a:p>
                      <a:pPr algn="ctr" fontAlgn="b"/>
                      <a:r>
                        <a:rPr lang="en-US" sz="900" u="none" strike="noStrike">
                          <a:effectLst/>
                        </a:rPr>
                        <a:t>Fall 2013 Undergraduate Class Size</a:t>
                      </a:r>
                      <a:endParaRPr lang="en-US" sz="900" b="1" i="0" u="none" strike="noStrike">
                        <a:solidFill>
                          <a:srgbClr val="FFFFFF"/>
                        </a:solidFill>
                        <a:effectLst/>
                        <a:latin typeface="Calibri"/>
                      </a:endParaRPr>
                    </a:p>
                  </a:txBody>
                  <a:tcPr marL="5065" marR="5065" marT="506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1294">
                <a:tc>
                  <a:txBody>
                    <a:bodyPr/>
                    <a:lstStyle/>
                    <a:p>
                      <a:pPr algn="l" fontAlgn="b"/>
                      <a:r>
                        <a:rPr lang="en-US" sz="600" u="none" strike="noStrike">
                          <a:effectLst/>
                        </a:rPr>
                        <a:t>College</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2 - 9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10 - 19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20 - 29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30 - 39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40 - 49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50 - 99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100+</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Total</a:t>
                      </a:r>
                      <a:endParaRPr lang="en-US" sz="600" b="1"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Business and Economics</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7</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132</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Education and Human Development</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16</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63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64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26</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178</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Humanities and Behavioral Sciences</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18</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117</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144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76</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52</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464</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Science and Technology</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16</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26</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62</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48</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49</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231</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Visual and Performing Arts</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28</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71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16</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8</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146</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Waldron College of Health and Human Services</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8</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8</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7</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7</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45</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Not in an academic college</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124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157</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Total</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90</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330</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441</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194</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156</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123</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1,353</a:t>
                      </a:r>
                      <a:endParaRPr lang="en-US" sz="600" b="1" i="0" u="none" strike="noStrike">
                        <a:solidFill>
                          <a:srgbClr val="000000"/>
                        </a:solidFill>
                        <a:effectLst/>
                        <a:latin typeface="Calibri"/>
                      </a:endParaRPr>
                    </a:p>
                  </a:txBody>
                  <a:tcPr marL="5065" marR="5065" marT="5065" marB="0" anchor="b"/>
                </a:tc>
              </a:tr>
              <a:tr h="101294">
                <a:tc>
                  <a:txBody>
                    <a:bodyPr/>
                    <a:lstStyle/>
                    <a:p>
                      <a:pPr algn="l" fontAlgn="b"/>
                      <a:endParaRPr lang="en-US" sz="600" b="0" i="0" u="none" strike="noStrike">
                        <a:solidFill>
                          <a:srgbClr val="000000"/>
                        </a:solidFill>
                        <a:effectLst/>
                        <a:latin typeface="Calibri"/>
                      </a:endParaRPr>
                    </a:p>
                  </a:txBody>
                  <a:tcPr marL="5065" marR="5065" marT="5065" marB="0" anchor="b"/>
                </a:tc>
                <a:tc>
                  <a:txBody>
                    <a:bodyPr/>
                    <a:lstStyle/>
                    <a:p>
                      <a:pPr algn="ctr" fontAlgn="b"/>
                      <a:endParaRPr lang="en-US" sz="600" b="0" i="0" u="none" strike="noStrike">
                        <a:solidFill>
                          <a:srgbClr val="000000"/>
                        </a:solidFill>
                        <a:effectLst/>
                        <a:latin typeface="Calibri"/>
                      </a:endParaRPr>
                    </a:p>
                  </a:txBody>
                  <a:tcPr marL="5065" marR="5065" marT="5065" marB="0" anchor="b"/>
                </a:tc>
                <a:tc>
                  <a:txBody>
                    <a:bodyPr/>
                    <a:lstStyle/>
                    <a:p>
                      <a:pPr algn="ctr" fontAlgn="b"/>
                      <a:endParaRPr lang="en-US" sz="600" b="0" i="0" u="none" strike="noStrike">
                        <a:solidFill>
                          <a:srgbClr val="000000"/>
                        </a:solidFill>
                        <a:effectLst/>
                        <a:latin typeface="Calibri"/>
                      </a:endParaRPr>
                    </a:p>
                  </a:txBody>
                  <a:tcPr marL="5065" marR="5065" marT="5065" marB="0" anchor="b"/>
                </a:tc>
                <a:tc>
                  <a:txBody>
                    <a:bodyPr/>
                    <a:lstStyle/>
                    <a:p>
                      <a:pPr algn="ctr" fontAlgn="b"/>
                      <a:endParaRPr lang="en-US" sz="600" b="0" i="0" u="none" strike="noStrike">
                        <a:solidFill>
                          <a:srgbClr val="000000"/>
                        </a:solidFill>
                        <a:effectLst/>
                        <a:latin typeface="Calibri"/>
                      </a:endParaRPr>
                    </a:p>
                  </a:txBody>
                  <a:tcPr marL="5065" marR="5065" marT="5065" marB="0" anchor="b"/>
                </a:tc>
                <a:tc>
                  <a:txBody>
                    <a:bodyPr/>
                    <a:lstStyle/>
                    <a:p>
                      <a:pPr algn="ctr" fontAlgn="b"/>
                      <a:endParaRPr lang="en-US" sz="600" b="0" i="0" u="none" strike="noStrike">
                        <a:solidFill>
                          <a:srgbClr val="000000"/>
                        </a:solidFill>
                        <a:effectLst/>
                        <a:latin typeface="Calibri"/>
                      </a:endParaRPr>
                    </a:p>
                  </a:txBody>
                  <a:tcPr marL="5065" marR="5065" marT="5065" marB="0" anchor="b"/>
                </a:tc>
                <a:tc>
                  <a:txBody>
                    <a:bodyPr/>
                    <a:lstStyle/>
                    <a:p>
                      <a:pPr algn="ctr" fontAlgn="b"/>
                      <a:endParaRPr lang="en-US" sz="600" b="0" i="0" u="none" strike="noStrike">
                        <a:solidFill>
                          <a:srgbClr val="000000"/>
                        </a:solidFill>
                        <a:effectLst/>
                        <a:latin typeface="Calibri"/>
                      </a:endParaRPr>
                    </a:p>
                  </a:txBody>
                  <a:tcPr marL="5065" marR="5065" marT="5065" marB="0" anchor="b"/>
                </a:tc>
                <a:tc>
                  <a:txBody>
                    <a:bodyPr/>
                    <a:lstStyle/>
                    <a:p>
                      <a:pPr algn="ctr" fontAlgn="b"/>
                      <a:endParaRPr lang="en-US" sz="600" b="0" i="0" u="none" strike="noStrike">
                        <a:solidFill>
                          <a:srgbClr val="000000"/>
                        </a:solidFill>
                        <a:effectLst/>
                        <a:latin typeface="Calibri"/>
                      </a:endParaRPr>
                    </a:p>
                  </a:txBody>
                  <a:tcPr marL="5065" marR="5065" marT="5065" marB="0" anchor="b"/>
                </a:tc>
                <a:tc>
                  <a:txBody>
                    <a:bodyPr/>
                    <a:lstStyle/>
                    <a:p>
                      <a:pPr algn="ctr" fontAlgn="b"/>
                      <a:endParaRPr lang="en-US" sz="600" b="0" i="0" u="none" strike="noStrike">
                        <a:solidFill>
                          <a:srgbClr val="000000"/>
                        </a:solidFill>
                        <a:effectLst/>
                        <a:latin typeface="Calibri"/>
                      </a:endParaRPr>
                    </a:p>
                  </a:txBody>
                  <a:tcPr marL="5065" marR="5065" marT="5065" marB="0" anchor="b"/>
                </a:tc>
                <a:tc>
                  <a:txBody>
                    <a:bodyPr/>
                    <a:lstStyle/>
                    <a:p>
                      <a:pPr algn="ctr" fontAlgn="b"/>
                      <a:endParaRPr lang="en-US" sz="600" b="0" i="0" u="none" strike="noStrike">
                        <a:solidFill>
                          <a:srgbClr val="000000"/>
                        </a:solidFill>
                        <a:effectLst/>
                        <a:latin typeface="Calibri"/>
                      </a:endParaRPr>
                    </a:p>
                  </a:txBody>
                  <a:tcPr marL="5065" marR="5065" marT="5065" marB="0" anchor="b"/>
                </a:tc>
              </a:tr>
              <a:tr h="141812">
                <a:tc gridSpan="9">
                  <a:txBody>
                    <a:bodyPr/>
                    <a:lstStyle/>
                    <a:p>
                      <a:pPr algn="ctr" fontAlgn="b"/>
                      <a:r>
                        <a:rPr lang="en-US" sz="900" u="none" strike="noStrike">
                          <a:effectLst/>
                        </a:rPr>
                        <a:t>Fall 2014 Undergraduate Class Size</a:t>
                      </a:r>
                      <a:endParaRPr lang="en-US" sz="900" b="1" i="0" u="none" strike="noStrike">
                        <a:solidFill>
                          <a:srgbClr val="FFFFFF"/>
                        </a:solidFill>
                        <a:effectLst/>
                        <a:latin typeface="Calibri"/>
                      </a:endParaRPr>
                    </a:p>
                  </a:txBody>
                  <a:tcPr marL="5065" marR="5065" marT="506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1294">
                <a:tc>
                  <a:txBody>
                    <a:bodyPr/>
                    <a:lstStyle/>
                    <a:p>
                      <a:pPr algn="l" fontAlgn="b"/>
                      <a:r>
                        <a:rPr lang="en-US" sz="600" u="none" strike="noStrike">
                          <a:effectLst/>
                        </a:rPr>
                        <a:t>College</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2 - 9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10 - 19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20 - 29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30 - 39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40 - 49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50 - 99</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100+</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Total</a:t>
                      </a:r>
                      <a:endParaRPr lang="en-US" sz="600" b="1"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Business and Economics</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131</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Education and Human Development</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70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65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183</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Humanities and Behavioral Sciences</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115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153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63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67</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48</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480</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Science and Technology</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48</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63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19</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232</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College of Visual and Performing Arts</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59</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6</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143</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Waldron College of Health and Human Services</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14</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12</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46</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Not in an academic college</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25</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123</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0</a:t>
                      </a:r>
                      <a:endParaRPr lang="en-US" sz="600" b="0"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151</a:t>
                      </a:r>
                      <a:endParaRPr lang="en-US" sz="600" b="0" i="0" u="none" strike="noStrike">
                        <a:solidFill>
                          <a:srgbClr val="000000"/>
                        </a:solidFill>
                        <a:effectLst/>
                        <a:latin typeface="Calibri"/>
                      </a:endParaRPr>
                    </a:p>
                  </a:txBody>
                  <a:tcPr marL="5065" marR="5065" marT="5065" marB="0" anchor="b"/>
                </a:tc>
              </a:tr>
              <a:tr h="101294">
                <a:tc>
                  <a:txBody>
                    <a:bodyPr/>
                    <a:lstStyle/>
                    <a:p>
                      <a:pPr algn="l" fontAlgn="b"/>
                      <a:r>
                        <a:rPr lang="en-US" sz="600" u="none" strike="noStrike">
                          <a:effectLst/>
                        </a:rPr>
                        <a:t>Total</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102</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324</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444</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198</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178</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103</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a:effectLst/>
                        </a:rPr>
                        <a:t>17</a:t>
                      </a:r>
                      <a:endParaRPr lang="en-US" sz="600" b="1" i="0" u="none" strike="noStrike">
                        <a:solidFill>
                          <a:srgbClr val="000000"/>
                        </a:solidFill>
                        <a:effectLst/>
                        <a:latin typeface="Calibri"/>
                      </a:endParaRPr>
                    </a:p>
                  </a:txBody>
                  <a:tcPr marL="5065" marR="5065" marT="5065" marB="0" anchor="b"/>
                </a:tc>
                <a:tc>
                  <a:txBody>
                    <a:bodyPr/>
                    <a:lstStyle/>
                    <a:p>
                      <a:pPr algn="ctr" fontAlgn="b"/>
                      <a:r>
                        <a:rPr lang="en-US" sz="600" u="none" strike="noStrike" dirty="0">
                          <a:effectLst/>
                        </a:rPr>
                        <a:t>1,366</a:t>
                      </a:r>
                      <a:endParaRPr lang="en-US" sz="600" b="1" i="0" u="none" strike="noStrike" dirty="0">
                        <a:solidFill>
                          <a:srgbClr val="000000"/>
                        </a:solidFill>
                        <a:effectLst/>
                        <a:latin typeface="Calibri"/>
                      </a:endParaRPr>
                    </a:p>
                  </a:txBody>
                  <a:tcPr marL="5065" marR="5065" marT="5065" marB="0" anchor="b"/>
                </a:tc>
              </a:tr>
            </a:tbl>
          </a:graphicData>
        </a:graphic>
      </p:graphicFrame>
    </p:spTree>
    <p:extLst>
      <p:ext uri="{BB962C8B-B14F-4D97-AF65-F5344CB8AC3E}">
        <p14:creationId xmlns:p14="http://schemas.microsoft.com/office/powerpoint/2010/main" val="1175225637"/>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themeOverride>
</file>

<file path=docProps/app.xml><?xml version="1.0" encoding="utf-8"?>
<Properties xmlns="http://schemas.openxmlformats.org/officeDocument/2006/extended-properties" xmlns:vt="http://schemas.openxmlformats.org/officeDocument/2006/docPropsVTypes">
  <Template/>
  <TotalTime>597</TotalTime>
  <Words>900</Words>
  <Application>Microsoft Office PowerPoint</Application>
  <PresentationFormat>On-screen Show (16:9)</PresentationFormat>
  <Paragraphs>269</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Plaza</vt:lpstr>
      <vt:lpstr>Office Theme</vt:lpstr>
      <vt:lpstr>Board of Visitors Presentation</vt:lpstr>
      <vt:lpstr>State of Faculty Affairs</vt:lpstr>
      <vt:lpstr>Faculty Perception:  We have a problem Houston</vt:lpstr>
      <vt:lpstr>Our Business Model: Current Investments Needed to be Competitive</vt:lpstr>
      <vt:lpstr>Our Business Model: Where Does the Money Come From? </vt:lpstr>
      <vt:lpstr>The Conclusion?  The current model is not sustainable because there is not enough revenue to provide an adequate level of funding for all the current activities and revenues cannot easily be increased.   Every item on the list is currently underfunded, many seriously underfunded.  i.e. Faculty salaries are still at least $4 million below the 50th percentile of our peers.   Workloads are still high.  Last fall we had approximately 140 classes with more than 50 students, 19 sections with more than 100 students.   </vt:lpstr>
      <vt:lpstr>Why the traditional revenues solution is not likely to work</vt:lpstr>
      <vt:lpstr>Recommendations</vt:lpstr>
      <vt:lpstr>PowerPoint Presentation</vt:lpstr>
      <vt:lpstr>PowerPoint Presentation</vt:lpstr>
    </vt:vector>
  </TitlesOfParts>
  <Company>Radford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Kopf</dc:creator>
  <cp:lastModifiedBy>Gainer, Kim D</cp:lastModifiedBy>
  <cp:revision>48</cp:revision>
  <dcterms:created xsi:type="dcterms:W3CDTF">2014-02-02T15:08:12Z</dcterms:created>
  <dcterms:modified xsi:type="dcterms:W3CDTF">2014-09-24T15:53:41Z</dcterms:modified>
</cp:coreProperties>
</file>